
<file path=[Content_Types].xml><?xml version="1.0" encoding="utf-8"?>
<Types xmlns="http://schemas.openxmlformats.org/package/2006/content-types">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9" r:id="rId3"/>
    <p:sldId id="286" r:id="rId4"/>
    <p:sldId id="290" r:id="rId5"/>
    <p:sldId id="310" r:id="rId6"/>
    <p:sldId id="258" r:id="rId7"/>
    <p:sldId id="311" r:id="rId8"/>
    <p:sldId id="312" r:id="rId9"/>
    <p:sldId id="313" r:id="rId10"/>
    <p:sldId id="314" r:id="rId11"/>
    <p:sldId id="288" r:id="rId12"/>
    <p:sldId id="339" r:id="rId13"/>
    <p:sldId id="315" r:id="rId14"/>
    <p:sldId id="316" r:id="rId15"/>
    <p:sldId id="317" r:id="rId16"/>
    <p:sldId id="319" r:id="rId17"/>
    <p:sldId id="318" r:id="rId18"/>
    <p:sldId id="321" r:id="rId19"/>
    <p:sldId id="322" r:id="rId20"/>
    <p:sldId id="320" r:id="rId21"/>
    <p:sldId id="293" r:id="rId22"/>
    <p:sldId id="325" r:id="rId23"/>
    <p:sldId id="327" r:id="rId24"/>
    <p:sldId id="328" r:id="rId25"/>
    <p:sldId id="326" r:id="rId26"/>
    <p:sldId id="324" r:id="rId27"/>
    <p:sldId id="307" r:id="rId28"/>
    <p:sldId id="330" r:id="rId29"/>
    <p:sldId id="331" r:id="rId30"/>
    <p:sldId id="332" r:id="rId31"/>
    <p:sldId id="333" r:id="rId32"/>
    <p:sldId id="296" r:id="rId33"/>
    <p:sldId id="297" r:id="rId34"/>
    <p:sldId id="329" r:id="rId35"/>
    <p:sldId id="334" r:id="rId36"/>
    <p:sldId id="335" r:id="rId37"/>
    <p:sldId id="336" r:id="rId38"/>
    <p:sldId id="337" r:id="rId39"/>
    <p:sldId id="287" r:id="rId40"/>
    <p:sldId id="338" r:id="rId41"/>
    <p:sldId id="263" r:id="rId42"/>
    <p:sldId id="299" r:id="rId43"/>
    <p:sldId id="300" r:id="rId44"/>
    <p:sldId id="301" r:id="rId45"/>
    <p:sldId id="302" r:id="rId46"/>
    <p:sldId id="264" r:id="rId47"/>
    <p:sldId id="304" r:id="rId48"/>
    <p:sldId id="309" r:id="rId49"/>
    <p:sldId id="28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4CE1E3-BB4E-4EEF-AA27-A04F8316C465}">
          <p14:sldIdLst>
            <p14:sldId id="256"/>
            <p14:sldId id="259"/>
            <p14:sldId id="286"/>
            <p14:sldId id="290"/>
            <p14:sldId id="310"/>
            <p14:sldId id="258"/>
            <p14:sldId id="311"/>
            <p14:sldId id="312"/>
            <p14:sldId id="313"/>
            <p14:sldId id="314"/>
            <p14:sldId id="288"/>
            <p14:sldId id="339"/>
            <p14:sldId id="315"/>
            <p14:sldId id="316"/>
            <p14:sldId id="317"/>
            <p14:sldId id="319"/>
            <p14:sldId id="318"/>
            <p14:sldId id="321"/>
            <p14:sldId id="322"/>
            <p14:sldId id="320"/>
            <p14:sldId id="293"/>
            <p14:sldId id="325"/>
            <p14:sldId id="327"/>
            <p14:sldId id="328"/>
            <p14:sldId id="326"/>
            <p14:sldId id="324"/>
            <p14:sldId id="307"/>
            <p14:sldId id="330"/>
            <p14:sldId id="331"/>
            <p14:sldId id="332"/>
            <p14:sldId id="333"/>
            <p14:sldId id="296"/>
            <p14:sldId id="297"/>
            <p14:sldId id="329"/>
            <p14:sldId id="334"/>
            <p14:sldId id="335"/>
            <p14:sldId id="336"/>
            <p14:sldId id="337"/>
            <p14:sldId id="287"/>
            <p14:sldId id="338"/>
            <p14:sldId id="263"/>
            <p14:sldId id="299"/>
            <p14:sldId id="300"/>
            <p14:sldId id="301"/>
            <p14:sldId id="302"/>
            <p14:sldId id="264"/>
            <p14:sldId id="304"/>
            <p14:sldId id="30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717"/>
    <a:srgbClr val="CC0000"/>
    <a:srgbClr val="FF0000"/>
    <a:srgbClr val="F8C2C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58" autoAdjust="0"/>
    <p:restoredTop sz="94598" autoAdjust="0"/>
  </p:normalViewPr>
  <p:slideViewPr>
    <p:cSldViewPr snapToGrid="0">
      <p:cViewPr varScale="1">
        <p:scale>
          <a:sx n="85" d="100"/>
          <a:sy n="85" d="100"/>
        </p:scale>
        <p:origin x="9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8541D-F46F-4622-BD18-72296DD0B55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DD6C80C0-5745-45F9-945F-4CCB13A25E35}">
      <dgm:prSet phldrT="[Text]" custT="1"/>
      <dgm:spPr>
        <a:ln w="12700">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Data Preparation</a:t>
          </a:r>
          <a:endParaRPr lang="en-US" sz="1300" b="1" dirty="0"/>
        </a:p>
      </dgm:t>
    </dgm:pt>
    <dgm:pt modelId="{6CB8F38B-C9B4-4283-A0DF-9BEE745A05A8}" type="parTrans" cxnId="{BC3AC60F-ED9C-4FAA-A036-13820FBFD24A}">
      <dgm:prSet/>
      <dgm:spPr/>
      <dgm:t>
        <a:bodyPr/>
        <a:lstStyle/>
        <a:p>
          <a:endParaRPr lang="en-US"/>
        </a:p>
      </dgm:t>
    </dgm:pt>
    <dgm:pt modelId="{C78C6565-3D33-46AA-8A2C-4DA3A3B5B15A}" type="sibTrans" cxnId="{BC3AC60F-ED9C-4FAA-A036-13820FBFD24A}">
      <dgm:prSet/>
      <dgm:spPr/>
      <dgm:t>
        <a:bodyPr/>
        <a:lstStyle/>
        <a:p>
          <a:endParaRPr lang="en-US"/>
        </a:p>
      </dgm:t>
    </dgm:pt>
    <dgm:pt modelId="{647DD81B-5A9A-4FBA-A28E-D3C47BA4FE60}">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Clustering</a:t>
          </a:r>
          <a:endParaRPr lang="en-US" sz="1300" b="1" dirty="0"/>
        </a:p>
      </dgm:t>
    </dgm:pt>
    <dgm:pt modelId="{1E80359C-F3BE-4078-9B7F-BF4CCE38862F}" type="parTrans" cxnId="{98C24645-7396-435A-90DC-F8587B2DCDB8}">
      <dgm:prSet/>
      <dgm:spPr/>
      <dgm:t>
        <a:bodyPr/>
        <a:lstStyle/>
        <a:p>
          <a:endParaRPr lang="en-US"/>
        </a:p>
      </dgm:t>
    </dgm:pt>
    <dgm:pt modelId="{7EF344A7-91C4-4802-901F-39EEB7700377}" type="sibTrans" cxnId="{98C24645-7396-435A-90DC-F8587B2DCDB8}">
      <dgm:prSet/>
      <dgm:spPr/>
      <dgm:t>
        <a:bodyPr/>
        <a:lstStyle/>
        <a:p>
          <a:endParaRPr lang="en-US"/>
        </a:p>
      </dgm:t>
    </dgm:pt>
    <dgm:pt modelId="{4591B14B-C9EA-4630-8177-B2ECE185429D}">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Text Preparation</a:t>
          </a:r>
          <a:endParaRPr lang="en-US" sz="1300" b="1" dirty="0"/>
        </a:p>
      </dgm:t>
    </dgm:pt>
    <dgm:pt modelId="{FA2C3A3A-ED0C-44DD-B4BE-4ED70D8733AC}" type="parTrans" cxnId="{E133DEC8-26E5-4FA1-8A4A-2E0EE4279413}">
      <dgm:prSet/>
      <dgm:spPr/>
      <dgm:t>
        <a:bodyPr/>
        <a:lstStyle/>
        <a:p>
          <a:endParaRPr lang="en-US"/>
        </a:p>
      </dgm:t>
    </dgm:pt>
    <dgm:pt modelId="{F7811CF3-37C0-402A-A45F-BFDA1ACC6184}" type="sibTrans" cxnId="{E133DEC8-26E5-4FA1-8A4A-2E0EE4279413}">
      <dgm:prSet/>
      <dgm:spPr/>
      <dgm:t>
        <a:bodyPr/>
        <a:lstStyle/>
        <a:p>
          <a:endParaRPr lang="en-US"/>
        </a:p>
      </dgm:t>
    </dgm:pt>
    <dgm:pt modelId="{D4249314-7A6A-4445-B889-1F8751C71043}">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Topic Modelling</a:t>
          </a:r>
          <a:endParaRPr lang="en-US" sz="1300" b="1" dirty="0"/>
        </a:p>
      </dgm:t>
    </dgm:pt>
    <dgm:pt modelId="{4572870C-C58A-43BD-A7B1-4D940B5A4CA2}" type="parTrans" cxnId="{D026A392-8F0F-4793-B6F3-12EC8BBC1889}">
      <dgm:prSet/>
      <dgm:spPr/>
      <dgm:t>
        <a:bodyPr/>
        <a:lstStyle/>
        <a:p>
          <a:endParaRPr lang="en-US"/>
        </a:p>
      </dgm:t>
    </dgm:pt>
    <dgm:pt modelId="{442EDC1E-A1CC-4E15-A9C6-F14094E1CDEE}" type="sibTrans" cxnId="{D026A392-8F0F-4793-B6F3-12EC8BBC1889}">
      <dgm:prSet/>
      <dgm:spPr/>
      <dgm:t>
        <a:bodyPr/>
        <a:lstStyle/>
        <a:p>
          <a:endParaRPr lang="en-US"/>
        </a:p>
      </dgm:t>
    </dgm:pt>
    <dgm:pt modelId="{E1E4BE2B-74C5-4B51-BBF1-70381E3ABF0E}">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Sentiment Analysis</a:t>
          </a:r>
          <a:endParaRPr lang="en-US" sz="1300" b="1" dirty="0"/>
        </a:p>
      </dgm:t>
    </dgm:pt>
    <dgm:pt modelId="{DA7DA3FD-010D-4A66-AB00-BF1EFF774E48}" type="parTrans" cxnId="{D9E42E73-DAC7-42CD-97FB-2CB025B357FA}">
      <dgm:prSet/>
      <dgm:spPr/>
      <dgm:t>
        <a:bodyPr/>
        <a:lstStyle/>
        <a:p>
          <a:endParaRPr lang="en-US"/>
        </a:p>
      </dgm:t>
    </dgm:pt>
    <dgm:pt modelId="{26BB56CE-A3EA-4688-AF32-1258FB2956DC}" type="sibTrans" cxnId="{D9E42E73-DAC7-42CD-97FB-2CB025B357FA}">
      <dgm:prSet/>
      <dgm:spPr/>
      <dgm:t>
        <a:bodyPr/>
        <a:lstStyle/>
        <a:p>
          <a:endParaRPr lang="en-US"/>
        </a:p>
      </dgm:t>
    </dgm:pt>
    <dgm:pt modelId="{20E1A43D-B072-4146-AC90-2B8E5D0405CB}">
      <dgm:prSet phldrT="[Text]" custT="1"/>
      <dgm:spPr>
        <a:ln w="12700">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EDA</a:t>
          </a:r>
          <a:endParaRPr lang="en-US" sz="1300" b="1" dirty="0"/>
        </a:p>
      </dgm:t>
    </dgm:pt>
    <dgm:pt modelId="{892F505D-E715-4BA1-8F0D-32682C025F4F}" type="parTrans" cxnId="{D31859AB-40B3-4F93-9DAF-48EA41B37397}">
      <dgm:prSet/>
      <dgm:spPr/>
      <dgm:t>
        <a:bodyPr/>
        <a:lstStyle/>
        <a:p>
          <a:endParaRPr lang="en-US"/>
        </a:p>
      </dgm:t>
    </dgm:pt>
    <dgm:pt modelId="{E7950083-611B-4E62-A500-3F1B8BB8DDFC}" type="sibTrans" cxnId="{D31859AB-40B3-4F93-9DAF-48EA41B37397}">
      <dgm:prSet/>
      <dgm:spPr/>
      <dgm:t>
        <a:bodyPr/>
        <a:lstStyle/>
        <a:p>
          <a:endParaRPr lang="en-US"/>
        </a:p>
      </dgm:t>
    </dgm:pt>
    <dgm:pt modelId="{D3A902B1-298C-4D61-A3DB-5E11281376AD}" type="pres">
      <dgm:prSet presAssocID="{AC38541D-F46F-4622-BD18-72296DD0B550}" presName="Name0" presStyleCnt="0">
        <dgm:presLayoutVars>
          <dgm:dir/>
          <dgm:resizeHandles val="exact"/>
        </dgm:presLayoutVars>
      </dgm:prSet>
      <dgm:spPr/>
    </dgm:pt>
    <dgm:pt modelId="{15B15DD8-1691-403E-8628-2AA83E0AF366}" type="pres">
      <dgm:prSet presAssocID="{20E1A43D-B072-4146-AC90-2B8E5D0405CB}" presName="composite" presStyleCnt="0"/>
      <dgm:spPr/>
    </dgm:pt>
    <dgm:pt modelId="{92A6C8AB-B020-4CBA-ACED-5E84AB0952B8}" type="pres">
      <dgm:prSet presAssocID="{20E1A43D-B072-4146-AC90-2B8E5D0405CB}" presName="bgChev" presStyleLbl="node1" presStyleIdx="0" presStyleCnt="6"/>
      <dgm:spPr>
        <a:solidFill>
          <a:srgbClr val="C00000"/>
        </a:solidFill>
        <a:ln>
          <a:solidFill>
            <a:srgbClr val="C00000"/>
          </a:solidFill>
        </a:ln>
      </dgm:spPr>
    </dgm:pt>
    <dgm:pt modelId="{392A3653-F8DF-44DE-9B65-E4EA30FC3C25}" type="pres">
      <dgm:prSet presAssocID="{20E1A43D-B072-4146-AC90-2B8E5D0405CB}" presName="txNode" presStyleLbl="fgAcc1" presStyleIdx="0" presStyleCnt="6">
        <dgm:presLayoutVars>
          <dgm:bulletEnabled val="1"/>
        </dgm:presLayoutVars>
      </dgm:prSet>
      <dgm:spPr/>
    </dgm:pt>
    <dgm:pt modelId="{E85BD930-C95E-46AA-8697-B803C010A53E}" type="pres">
      <dgm:prSet presAssocID="{E7950083-611B-4E62-A500-3F1B8BB8DDFC}" presName="compositeSpace" presStyleCnt="0"/>
      <dgm:spPr/>
    </dgm:pt>
    <dgm:pt modelId="{A32B628B-3A89-47FF-AA2C-E00DB373ED25}" type="pres">
      <dgm:prSet presAssocID="{DD6C80C0-5745-45F9-945F-4CCB13A25E35}" presName="composite" presStyleCnt="0"/>
      <dgm:spPr/>
    </dgm:pt>
    <dgm:pt modelId="{7BA3ABCB-6781-42EC-94A6-45C62CC83AA3}" type="pres">
      <dgm:prSet presAssocID="{DD6C80C0-5745-45F9-945F-4CCB13A25E35}" presName="bgChev" presStyleLbl="node1" presStyleIdx="1" presStyleCnt="6"/>
      <dgm:spPr>
        <a:solidFill>
          <a:srgbClr val="C00000"/>
        </a:solidFill>
      </dgm:spPr>
    </dgm:pt>
    <dgm:pt modelId="{42B4F699-70E5-4A3C-AAD0-D2F904528E8C}" type="pres">
      <dgm:prSet presAssocID="{DD6C80C0-5745-45F9-945F-4CCB13A25E35}" presName="txNode" presStyleLbl="fgAcc1" presStyleIdx="1" presStyleCnt="6" custScaleX="134034">
        <dgm:presLayoutVars>
          <dgm:bulletEnabled val="1"/>
        </dgm:presLayoutVars>
      </dgm:prSet>
      <dgm:spPr/>
    </dgm:pt>
    <dgm:pt modelId="{50F4EB05-ECCF-4415-8FCC-D0FB23DC73D5}" type="pres">
      <dgm:prSet presAssocID="{C78C6565-3D33-46AA-8A2C-4DA3A3B5B15A}" presName="compositeSpace" presStyleCnt="0"/>
      <dgm:spPr/>
    </dgm:pt>
    <dgm:pt modelId="{AEBF2E74-4CE4-4F93-8C6A-E578265A2A54}" type="pres">
      <dgm:prSet presAssocID="{647DD81B-5A9A-4FBA-A28E-D3C47BA4FE60}" presName="composite" presStyleCnt="0"/>
      <dgm:spPr/>
    </dgm:pt>
    <dgm:pt modelId="{D77BEA11-3D6F-41F1-86EF-07B685B2588D}" type="pres">
      <dgm:prSet presAssocID="{647DD81B-5A9A-4FBA-A28E-D3C47BA4FE60}" presName="bgChev" presStyleLbl="node1" presStyleIdx="2" presStyleCnt="6"/>
      <dgm:spPr>
        <a:solidFill>
          <a:srgbClr val="C00000"/>
        </a:solidFill>
      </dgm:spPr>
    </dgm:pt>
    <dgm:pt modelId="{287CB4E8-B099-47BD-8E2A-54E7C9426E59}" type="pres">
      <dgm:prSet presAssocID="{647DD81B-5A9A-4FBA-A28E-D3C47BA4FE60}" presName="txNode" presStyleLbl="fgAcc1" presStyleIdx="2" presStyleCnt="6" custScaleX="107601">
        <dgm:presLayoutVars>
          <dgm:bulletEnabled val="1"/>
        </dgm:presLayoutVars>
      </dgm:prSet>
      <dgm:spPr/>
    </dgm:pt>
    <dgm:pt modelId="{0ADC337D-31F1-4151-8C4A-A6329BA0EF66}" type="pres">
      <dgm:prSet presAssocID="{7EF344A7-91C4-4802-901F-39EEB7700377}" presName="compositeSpace" presStyleCnt="0"/>
      <dgm:spPr/>
    </dgm:pt>
    <dgm:pt modelId="{55A88BE9-E779-4581-AFA9-0734961B22AD}" type="pres">
      <dgm:prSet presAssocID="{4591B14B-C9EA-4630-8177-B2ECE185429D}" presName="composite" presStyleCnt="0"/>
      <dgm:spPr/>
    </dgm:pt>
    <dgm:pt modelId="{A3461662-2176-425C-B7B3-E230FF043719}" type="pres">
      <dgm:prSet presAssocID="{4591B14B-C9EA-4630-8177-B2ECE185429D}" presName="bgChev" presStyleLbl="node1" presStyleIdx="3" presStyleCnt="6"/>
      <dgm:spPr>
        <a:solidFill>
          <a:srgbClr val="C00000"/>
        </a:solidFill>
      </dgm:spPr>
    </dgm:pt>
    <dgm:pt modelId="{FCE038F9-93B7-4279-B8D2-BCC5CD45B1B6}" type="pres">
      <dgm:prSet presAssocID="{4591B14B-C9EA-4630-8177-B2ECE185429D}" presName="txNode" presStyleLbl="fgAcc1" presStyleIdx="3" presStyleCnt="6">
        <dgm:presLayoutVars>
          <dgm:bulletEnabled val="1"/>
        </dgm:presLayoutVars>
      </dgm:prSet>
      <dgm:spPr/>
    </dgm:pt>
    <dgm:pt modelId="{B844EFDA-BFEF-47AD-A66A-293F00C54CA7}" type="pres">
      <dgm:prSet presAssocID="{F7811CF3-37C0-402A-A45F-BFDA1ACC6184}" presName="compositeSpace" presStyleCnt="0"/>
      <dgm:spPr/>
    </dgm:pt>
    <dgm:pt modelId="{C1B0834E-61DF-4845-A2C2-CF1E8260E18A}" type="pres">
      <dgm:prSet presAssocID="{D4249314-7A6A-4445-B889-1F8751C71043}" presName="composite" presStyleCnt="0"/>
      <dgm:spPr/>
    </dgm:pt>
    <dgm:pt modelId="{CF9CE14F-6E77-4F64-9AFE-CA3A865BFA95}" type="pres">
      <dgm:prSet presAssocID="{D4249314-7A6A-4445-B889-1F8751C71043}" presName="bgChev" presStyleLbl="node1" presStyleIdx="4" presStyleCnt="6"/>
      <dgm:spPr>
        <a:solidFill>
          <a:srgbClr val="C00000"/>
        </a:solidFill>
      </dgm:spPr>
    </dgm:pt>
    <dgm:pt modelId="{AE1D50AA-8C55-4303-B514-3306DC1B6263}" type="pres">
      <dgm:prSet presAssocID="{D4249314-7A6A-4445-B889-1F8751C71043}" presName="txNode" presStyleLbl="fgAcc1" presStyleIdx="4" presStyleCnt="6" custScaleX="108159">
        <dgm:presLayoutVars>
          <dgm:bulletEnabled val="1"/>
        </dgm:presLayoutVars>
      </dgm:prSet>
      <dgm:spPr/>
    </dgm:pt>
    <dgm:pt modelId="{1DB8747E-509B-4DEC-BB31-68D19D1015AA}" type="pres">
      <dgm:prSet presAssocID="{442EDC1E-A1CC-4E15-A9C6-F14094E1CDEE}" presName="compositeSpace" presStyleCnt="0"/>
      <dgm:spPr/>
    </dgm:pt>
    <dgm:pt modelId="{6603FFA9-09D4-4B60-AAF9-7CBEDD25367B}" type="pres">
      <dgm:prSet presAssocID="{E1E4BE2B-74C5-4B51-BBF1-70381E3ABF0E}" presName="composite" presStyleCnt="0"/>
      <dgm:spPr/>
    </dgm:pt>
    <dgm:pt modelId="{ABFEC09B-24AE-4385-80D6-203C2722FC1F}" type="pres">
      <dgm:prSet presAssocID="{E1E4BE2B-74C5-4B51-BBF1-70381E3ABF0E}" presName="bgChev" presStyleLbl="node1" presStyleIdx="5" presStyleCnt="6"/>
      <dgm:spPr>
        <a:solidFill>
          <a:srgbClr val="C00000"/>
        </a:solidFill>
      </dgm:spPr>
    </dgm:pt>
    <dgm:pt modelId="{162F1EEB-0948-4C79-98EF-29E1A3FC507B}" type="pres">
      <dgm:prSet presAssocID="{E1E4BE2B-74C5-4B51-BBF1-70381E3ABF0E}" presName="txNode" presStyleLbl="fgAcc1" presStyleIdx="5" presStyleCnt="6">
        <dgm:presLayoutVars>
          <dgm:bulletEnabled val="1"/>
        </dgm:presLayoutVars>
      </dgm:prSet>
      <dgm:spPr/>
    </dgm:pt>
  </dgm:ptLst>
  <dgm:cxnLst>
    <dgm:cxn modelId="{BC3AC60F-ED9C-4FAA-A036-13820FBFD24A}" srcId="{AC38541D-F46F-4622-BD18-72296DD0B550}" destId="{DD6C80C0-5745-45F9-945F-4CCB13A25E35}" srcOrd="1" destOrd="0" parTransId="{6CB8F38B-C9B4-4283-A0DF-9BEE745A05A8}" sibTransId="{C78C6565-3D33-46AA-8A2C-4DA3A3B5B15A}"/>
    <dgm:cxn modelId="{84D7B85F-7A82-4606-9A0E-C07E1B6FC2F7}" type="presOf" srcId="{D4249314-7A6A-4445-B889-1F8751C71043}" destId="{AE1D50AA-8C55-4303-B514-3306DC1B6263}" srcOrd="0" destOrd="0" presId="urn:microsoft.com/office/officeart/2005/8/layout/chevronAccent+Icon"/>
    <dgm:cxn modelId="{98C24645-7396-435A-90DC-F8587B2DCDB8}" srcId="{AC38541D-F46F-4622-BD18-72296DD0B550}" destId="{647DD81B-5A9A-4FBA-A28E-D3C47BA4FE60}" srcOrd="2" destOrd="0" parTransId="{1E80359C-F3BE-4078-9B7F-BF4CCE38862F}" sibTransId="{7EF344A7-91C4-4802-901F-39EEB7700377}"/>
    <dgm:cxn modelId="{C022B270-FCA6-4A3E-A534-1BF46A23A2C9}" type="presOf" srcId="{647DD81B-5A9A-4FBA-A28E-D3C47BA4FE60}" destId="{287CB4E8-B099-47BD-8E2A-54E7C9426E59}" srcOrd="0" destOrd="0" presId="urn:microsoft.com/office/officeart/2005/8/layout/chevronAccent+Icon"/>
    <dgm:cxn modelId="{D9E42E73-DAC7-42CD-97FB-2CB025B357FA}" srcId="{AC38541D-F46F-4622-BD18-72296DD0B550}" destId="{E1E4BE2B-74C5-4B51-BBF1-70381E3ABF0E}" srcOrd="5" destOrd="0" parTransId="{DA7DA3FD-010D-4A66-AB00-BF1EFF774E48}" sibTransId="{26BB56CE-A3EA-4688-AF32-1258FB2956DC}"/>
    <dgm:cxn modelId="{3A42517E-B4D5-459F-B427-C825DDAADDBA}" type="presOf" srcId="{E1E4BE2B-74C5-4B51-BBF1-70381E3ABF0E}" destId="{162F1EEB-0948-4C79-98EF-29E1A3FC507B}" srcOrd="0" destOrd="0" presId="urn:microsoft.com/office/officeart/2005/8/layout/chevronAccent+Icon"/>
    <dgm:cxn modelId="{D026A392-8F0F-4793-B6F3-12EC8BBC1889}" srcId="{AC38541D-F46F-4622-BD18-72296DD0B550}" destId="{D4249314-7A6A-4445-B889-1F8751C71043}" srcOrd="4" destOrd="0" parTransId="{4572870C-C58A-43BD-A7B1-4D940B5A4CA2}" sibTransId="{442EDC1E-A1CC-4E15-A9C6-F14094E1CDEE}"/>
    <dgm:cxn modelId="{D31859AB-40B3-4F93-9DAF-48EA41B37397}" srcId="{AC38541D-F46F-4622-BD18-72296DD0B550}" destId="{20E1A43D-B072-4146-AC90-2B8E5D0405CB}" srcOrd="0" destOrd="0" parTransId="{892F505D-E715-4BA1-8F0D-32682C025F4F}" sibTransId="{E7950083-611B-4E62-A500-3F1B8BB8DDFC}"/>
    <dgm:cxn modelId="{FFCC59B2-FD32-4B40-917D-31CBC634354F}" type="presOf" srcId="{20E1A43D-B072-4146-AC90-2B8E5D0405CB}" destId="{392A3653-F8DF-44DE-9B65-E4EA30FC3C25}" srcOrd="0" destOrd="0" presId="urn:microsoft.com/office/officeart/2005/8/layout/chevronAccent+Icon"/>
    <dgm:cxn modelId="{2BD763BB-F57E-4B11-84BC-D9E77CED3D65}" type="presOf" srcId="{AC38541D-F46F-4622-BD18-72296DD0B550}" destId="{D3A902B1-298C-4D61-A3DB-5E11281376AD}" srcOrd="0" destOrd="0" presId="urn:microsoft.com/office/officeart/2005/8/layout/chevronAccent+Icon"/>
    <dgm:cxn modelId="{E133DEC8-26E5-4FA1-8A4A-2E0EE4279413}" srcId="{AC38541D-F46F-4622-BD18-72296DD0B550}" destId="{4591B14B-C9EA-4630-8177-B2ECE185429D}" srcOrd="3" destOrd="0" parTransId="{FA2C3A3A-ED0C-44DD-B4BE-4ED70D8733AC}" sibTransId="{F7811CF3-37C0-402A-A45F-BFDA1ACC6184}"/>
    <dgm:cxn modelId="{CEF0B9E1-1C4F-4FA4-BBA6-1AE42AA4C567}" type="presOf" srcId="{DD6C80C0-5745-45F9-945F-4CCB13A25E35}" destId="{42B4F699-70E5-4A3C-AAD0-D2F904528E8C}" srcOrd="0" destOrd="0" presId="urn:microsoft.com/office/officeart/2005/8/layout/chevronAccent+Icon"/>
    <dgm:cxn modelId="{948E90F7-E125-4BD3-AD03-1C5CCFAEB168}" type="presOf" srcId="{4591B14B-C9EA-4630-8177-B2ECE185429D}" destId="{FCE038F9-93B7-4279-B8D2-BCC5CD45B1B6}" srcOrd="0" destOrd="0" presId="urn:microsoft.com/office/officeart/2005/8/layout/chevronAccent+Icon"/>
    <dgm:cxn modelId="{69D30401-25FC-4D71-8EE8-24AFCFCF7A52}" type="presParOf" srcId="{D3A902B1-298C-4D61-A3DB-5E11281376AD}" destId="{15B15DD8-1691-403E-8628-2AA83E0AF366}" srcOrd="0" destOrd="0" presId="urn:microsoft.com/office/officeart/2005/8/layout/chevronAccent+Icon"/>
    <dgm:cxn modelId="{6A317C53-F22C-421B-862E-FF3727A043C4}" type="presParOf" srcId="{15B15DD8-1691-403E-8628-2AA83E0AF366}" destId="{92A6C8AB-B020-4CBA-ACED-5E84AB0952B8}" srcOrd="0" destOrd="0" presId="urn:microsoft.com/office/officeart/2005/8/layout/chevronAccent+Icon"/>
    <dgm:cxn modelId="{A17D1610-BBA2-4244-9731-CE3A9FFE5232}" type="presParOf" srcId="{15B15DD8-1691-403E-8628-2AA83E0AF366}" destId="{392A3653-F8DF-44DE-9B65-E4EA30FC3C25}" srcOrd="1" destOrd="0" presId="urn:microsoft.com/office/officeart/2005/8/layout/chevronAccent+Icon"/>
    <dgm:cxn modelId="{B501B7D7-998A-4195-9537-DCBBCB6753CD}" type="presParOf" srcId="{D3A902B1-298C-4D61-A3DB-5E11281376AD}" destId="{E85BD930-C95E-46AA-8697-B803C010A53E}" srcOrd="1" destOrd="0" presId="urn:microsoft.com/office/officeart/2005/8/layout/chevronAccent+Icon"/>
    <dgm:cxn modelId="{DA46678E-AFD2-49CA-9CF1-4CB77FCAD020}" type="presParOf" srcId="{D3A902B1-298C-4D61-A3DB-5E11281376AD}" destId="{A32B628B-3A89-47FF-AA2C-E00DB373ED25}" srcOrd="2" destOrd="0" presId="urn:microsoft.com/office/officeart/2005/8/layout/chevronAccent+Icon"/>
    <dgm:cxn modelId="{CDF15AD7-DAF4-416B-8ECA-372A354BF171}" type="presParOf" srcId="{A32B628B-3A89-47FF-AA2C-E00DB373ED25}" destId="{7BA3ABCB-6781-42EC-94A6-45C62CC83AA3}" srcOrd="0" destOrd="0" presId="urn:microsoft.com/office/officeart/2005/8/layout/chevronAccent+Icon"/>
    <dgm:cxn modelId="{2CC3B80A-A236-47D5-946C-4E6E3C6626FC}" type="presParOf" srcId="{A32B628B-3A89-47FF-AA2C-E00DB373ED25}" destId="{42B4F699-70E5-4A3C-AAD0-D2F904528E8C}" srcOrd="1" destOrd="0" presId="urn:microsoft.com/office/officeart/2005/8/layout/chevronAccent+Icon"/>
    <dgm:cxn modelId="{9E3C454A-B4F7-4F8E-A65E-46AD74B75159}" type="presParOf" srcId="{D3A902B1-298C-4D61-A3DB-5E11281376AD}" destId="{50F4EB05-ECCF-4415-8FCC-D0FB23DC73D5}" srcOrd="3" destOrd="0" presId="urn:microsoft.com/office/officeart/2005/8/layout/chevronAccent+Icon"/>
    <dgm:cxn modelId="{23DC37F0-61A6-4B14-A8B7-227A227A9569}" type="presParOf" srcId="{D3A902B1-298C-4D61-A3DB-5E11281376AD}" destId="{AEBF2E74-4CE4-4F93-8C6A-E578265A2A54}" srcOrd="4" destOrd="0" presId="urn:microsoft.com/office/officeart/2005/8/layout/chevronAccent+Icon"/>
    <dgm:cxn modelId="{972C983C-02FE-4575-B135-A42A8718281C}" type="presParOf" srcId="{AEBF2E74-4CE4-4F93-8C6A-E578265A2A54}" destId="{D77BEA11-3D6F-41F1-86EF-07B685B2588D}" srcOrd="0" destOrd="0" presId="urn:microsoft.com/office/officeart/2005/8/layout/chevronAccent+Icon"/>
    <dgm:cxn modelId="{00B88B9F-E91A-48AD-8292-8F4F642AE538}" type="presParOf" srcId="{AEBF2E74-4CE4-4F93-8C6A-E578265A2A54}" destId="{287CB4E8-B099-47BD-8E2A-54E7C9426E59}" srcOrd="1" destOrd="0" presId="urn:microsoft.com/office/officeart/2005/8/layout/chevronAccent+Icon"/>
    <dgm:cxn modelId="{5A4CB89B-5F32-44F9-89AD-9D66EEFE74C8}" type="presParOf" srcId="{D3A902B1-298C-4D61-A3DB-5E11281376AD}" destId="{0ADC337D-31F1-4151-8C4A-A6329BA0EF66}" srcOrd="5" destOrd="0" presId="urn:microsoft.com/office/officeart/2005/8/layout/chevronAccent+Icon"/>
    <dgm:cxn modelId="{B19C9EA5-C4AC-4A60-8E77-F9746991C34F}" type="presParOf" srcId="{D3A902B1-298C-4D61-A3DB-5E11281376AD}" destId="{55A88BE9-E779-4581-AFA9-0734961B22AD}" srcOrd="6" destOrd="0" presId="urn:microsoft.com/office/officeart/2005/8/layout/chevronAccent+Icon"/>
    <dgm:cxn modelId="{0916CA0E-E14B-4885-884A-5715A3B6DE0E}" type="presParOf" srcId="{55A88BE9-E779-4581-AFA9-0734961B22AD}" destId="{A3461662-2176-425C-B7B3-E230FF043719}" srcOrd="0" destOrd="0" presId="urn:microsoft.com/office/officeart/2005/8/layout/chevronAccent+Icon"/>
    <dgm:cxn modelId="{8269CEF5-4623-4C3F-8097-9A296A371EAE}" type="presParOf" srcId="{55A88BE9-E779-4581-AFA9-0734961B22AD}" destId="{FCE038F9-93B7-4279-B8D2-BCC5CD45B1B6}" srcOrd="1" destOrd="0" presId="urn:microsoft.com/office/officeart/2005/8/layout/chevronAccent+Icon"/>
    <dgm:cxn modelId="{19140352-BC95-4E4C-BC02-B52D87B24FC0}" type="presParOf" srcId="{D3A902B1-298C-4D61-A3DB-5E11281376AD}" destId="{B844EFDA-BFEF-47AD-A66A-293F00C54CA7}" srcOrd="7" destOrd="0" presId="urn:microsoft.com/office/officeart/2005/8/layout/chevronAccent+Icon"/>
    <dgm:cxn modelId="{7D45ED6A-7296-4329-BEB5-DD6C2A406E4E}" type="presParOf" srcId="{D3A902B1-298C-4D61-A3DB-5E11281376AD}" destId="{C1B0834E-61DF-4845-A2C2-CF1E8260E18A}" srcOrd="8" destOrd="0" presId="urn:microsoft.com/office/officeart/2005/8/layout/chevronAccent+Icon"/>
    <dgm:cxn modelId="{38D3D414-3818-4BDA-A20B-A5C8AE170AB0}" type="presParOf" srcId="{C1B0834E-61DF-4845-A2C2-CF1E8260E18A}" destId="{CF9CE14F-6E77-4F64-9AFE-CA3A865BFA95}" srcOrd="0" destOrd="0" presId="urn:microsoft.com/office/officeart/2005/8/layout/chevronAccent+Icon"/>
    <dgm:cxn modelId="{61B17F80-1C86-4DA5-AED4-58E3A19D355F}" type="presParOf" srcId="{C1B0834E-61DF-4845-A2C2-CF1E8260E18A}" destId="{AE1D50AA-8C55-4303-B514-3306DC1B6263}" srcOrd="1" destOrd="0" presId="urn:microsoft.com/office/officeart/2005/8/layout/chevronAccent+Icon"/>
    <dgm:cxn modelId="{17A56A42-0ACC-4A4A-8362-B0568B40262E}" type="presParOf" srcId="{D3A902B1-298C-4D61-A3DB-5E11281376AD}" destId="{1DB8747E-509B-4DEC-BB31-68D19D1015AA}" srcOrd="9" destOrd="0" presId="urn:microsoft.com/office/officeart/2005/8/layout/chevronAccent+Icon"/>
    <dgm:cxn modelId="{68272A61-B724-4044-92F5-E3461098FC53}" type="presParOf" srcId="{D3A902B1-298C-4D61-A3DB-5E11281376AD}" destId="{6603FFA9-09D4-4B60-AAF9-7CBEDD25367B}" srcOrd="10" destOrd="0" presId="urn:microsoft.com/office/officeart/2005/8/layout/chevronAccent+Icon"/>
    <dgm:cxn modelId="{2BCFADFE-78BC-47B6-9FBE-B93A3013789B}" type="presParOf" srcId="{6603FFA9-09D4-4B60-AAF9-7CBEDD25367B}" destId="{ABFEC09B-24AE-4385-80D6-203C2722FC1F}" srcOrd="0" destOrd="0" presId="urn:microsoft.com/office/officeart/2005/8/layout/chevronAccent+Icon"/>
    <dgm:cxn modelId="{91F781CD-7214-464E-BDEB-583EFCC45753}" type="presParOf" srcId="{6603FFA9-09D4-4B60-AAF9-7CBEDD25367B}" destId="{162F1EEB-0948-4C79-98EF-29E1A3FC507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0F7431-3A7D-4D38-86A1-E66F74B2997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7BE53AB2-B432-4B58-9C59-0030796ABB4D}">
      <dgm:prSet phldrT="[Text]" custT="1"/>
      <dgm:spPr>
        <a:solidFill>
          <a:srgbClr val="CC0000">
            <a:alpha val="80000"/>
          </a:srgbClr>
        </a:solidFill>
        <a:ln>
          <a:noFill/>
        </a:ln>
      </dgm:spPr>
      <dgm:t>
        <a:bodyPr/>
        <a:lstStyle/>
        <a:p>
          <a:pPr algn="l"/>
          <a:r>
            <a:rPr lang="en-US" sz="1400" dirty="0"/>
            <a:t>This process is called Tokenization. It split the sequence of strings into words. It removes all the punctuations from the text data and gives words of text which is called tokens.  It also converts alphabets to lower case.</a:t>
          </a:r>
          <a:endParaRPr lang="en-US" sz="1400" dirty="0">
            <a:latin typeface="+mn-lt"/>
          </a:endParaRPr>
        </a:p>
      </dgm:t>
    </dgm:pt>
    <dgm:pt modelId="{8EC5764A-EF2C-495A-8FEC-D75D1842180B}" type="parTrans" cxnId="{0A282C49-BEF6-4B3F-9AA8-10C87ABFCE28}">
      <dgm:prSet/>
      <dgm:spPr/>
      <dgm:t>
        <a:bodyPr/>
        <a:lstStyle/>
        <a:p>
          <a:endParaRPr lang="en-US"/>
        </a:p>
      </dgm:t>
    </dgm:pt>
    <dgm:pt modelId="{FCD60BE2-2303-4FB3-B64A-8479B23935A5}" type="sibTrans" cxnId="{0A282C49-BEF6-4B3F-9AA8-10C87ABFCE28}">
      <dgm:prSet/>
      <dgm:spPr>
        <a:solidFill>
          <a:schemeClr val="bg1">
            <a:lumMod val="95000"/>
          </a:schemeClr>
        </a:solidFill>
        <a:ln>
          <a:noFill/>
        </a:ln>
      </dgm:spPr>
      <dgm:t>
        <a:bodyPr/>
        <a:lstStyle/>
        <a:p>
          <a:endParaRPr lang="en-US"/>
        </a:p>
      </dgm:t>
    </dgm:pt>
    <dgm:pt modelId="{142336AA-193D-48DC-86DB-3F8AFFF6EEF7}">
      <dgm:prSet phldrT="[Text]"/>
      <dgm:spPr>
        <a:solidFill>
          <a:srgbClr val="CC0000">
            <a:alpha val="80000"/>
          </a:srgbClr>
        </a:solidFill>
        <a:ln>
          <a:noFill/>
        </a:ln>
      </dgm:spPr>
      <dgm:t>
        <a:bodyPr/>
        <a:lstStyle/>
        <a:p>
          <a:r>
            <a:rPr lang="en-IN" dirty="0"/>
            <a:t>This is </a:t>
          </a:r>
          <a:r>
            <a:rPr lang="en-US" dirty="0"/>
            <a:t>Regular Expression Based Processing. Any url links is also replaced with word “url”.</a:t>
          </a:r>
        </a:p>
      </dgm:t>
    </dgm:pt>
    <dgm:pt modelId="{A0B13E6F-25FF-4354-8929-71BF193837B6}" type="parTrans" cxnId="{3CB0E2AD-1841-4409-8203-EE8532C47992}">
      <dgm:prSet/>
      <dgm:spPr/>
      <dgm:t>
        <a:bodyPr/>
        <a:lstStyle/>
        <a:p>
          <a:endParaRPr lang="en-US"/>
        </a:p>
      </dgm:t>
    </dgm:pt>
    <dgm:pt modelId="{EF1E7BAC-2B17-40CC-ACF8-46791C733FA2}" type="sibTrans" cxnId="{3CB0E2AD-1841-4409-8203-EE8532C47992}">
      <dgm:prSet/>
      <dgm:spPr>
        <a:solidFill>
          <a:schemeClr val="bg1">
            <a:lumMod val="95000"/>
          </a:schemeClr>
        </a:solidFill>
        <a:ln>
          <a:noFill/>
        </a:ln>
      </dgm:spPr>
      <dgm:t>
        <a:bodyPr/>
        <a:lstStyle/>
        <a:p>
          <a:endParaRPr lang="en-US"/>
        </a:p>
      </dgm:t>
    </dgm:pt>
    <dgm:pt modelId="{BB10F742-81E7-446F-97BB-98D79F5FEAD9}">
      <dgm:prSet phldrT="[Text]"/>
      <dgm:spPr>
        <a:solidFill>
          <a:srgbClr val="CC0000">
            <a:alpha val="80000"/>
          </a:srgbClr>
        </a:solidFill>
        <a:ln>
          <a:noFill/>
        </a:ln>
      </dgm:spPr>
      <dgm:t>
        <a:bodyPr/>
        <a:lstStyle/>
        <a:p>
          <a:pPr>
            <a:buFont typeface="+mj-lt"/>
            <a:buAutoNum type="arabicPeriod"/>
          </a:pPr>
          <a:r>
            <a:rPr lang="en-US" dirty="0"/>
            <a:t>Any 3 consecutive letters have been replaced with 2 letters of the same alphabet. For ex, </a:t>
          </a:r>
          <a:r>
            <a:rPr lang="en-US" dirty="0" err="1"/>
            <a:t>heyyyy</a:t>
          </a:r>
          <a:r>
            <a:rPr lang="en-US" dirty="0"/>
            <a:t> is replaced to </a:t>
          </a:r>
          <a:r>
            <a:rPr lang="en-US" dirty="0" err="1"/>
            <a:t>heyy</a:t>
          </a:r>
          <a:r>
            <a:rPr lang="en-US" dirty="0"/>
            <a:t>.</a:t>
          </a:r>
        </a:p>
      </dgm:t>
    </dgm:pt>
    <dgm:pt modelId="{9C56923E-2761-4E7B-B6C7-2E80501C6F55}" type="parTrans" cxnId="{A3D9564B-26EF-4864-837F-456D9C32289F}">
      <dgm:prSet/>
      <dgm:spPr/>
      <dgm:t>
        <a:bodyPr/>
        <a:lstStyle/>
        <a:p>
          <a:endParaRPr lang="en-US"/>
        </a:p>
      </dgm:t>
    </dgm:pt>
    <dgm:pt modelId="{87514F79-02BE-4CE5-90A1-A4423F6EA439}" type="sibTrans" cxnId="{A3D9564B-26EF-4864-837F-456D9C32289F}">
      <dgm:prSet/>
      <dgm:spPr>
        <a:solidFill>
          <a:schemeClr val="bg1">
            <a:lumMod val="95000"/>
          </a:schemeClr>
        </a:solidFill>
        <a:ln>
          <a:noFill/>
        </a:ln>
      </dgm:spPr>
      <dgm:t>
        <a:bodyPr/>
        <a:lstStyle/>
        <a:p>
          <a:endParaRPr lang="en-US"/>
        </a:p>
      </dgm:t>
    </dgm:pt>
    <dgm:pt modelId="{9F50E6A1-6E41-42D6-B8FC-8B46CE738015}">
      <dgm:prSet phldrT="[Text]"/>
      <dgm:spPr>
        <a:solidFill>
          <a:srgbClr val="CC0000">
            <a:alpha val="80000"/>
          </a:srgbClr>
        </a:solidFill>
        <a:ln>
          <a:noFill/>
        </a:ln>
      </dgm:spPr>
      <dgm:t>
        <a:bodyPr/>
        <a:lstStyle/>
        <a:p>
          <a:pPr>
            <a:buFont typeface="+mj-lt"/>
            <a:buAutoNum type="arabicPeriod"/>
          </a:pPr>
          <a:r>
            <a:rPr lang="en-IN" dirty="0"/>
            <a:t>Tokens are filtered by their word length. Any word with length less than 3 has been removed from corpus.</a:t>
          </a:r>
          <a:endParaRPr lang="en-US" dirty="0"/>
        </a:p>
      </dgm:t>
    </dgm:pt>
    <dgm:pt modelId="{617B0145-9842-464F-AEA6-901ACAFBBA3A}" type="parTrans" cxnId="{6FC2489D-7CFD-4E5A-9B79-F2341A4C179F}">
      <dgm:prSet/>
      <dgm:spPr/>
      <dgm:t>
        <a:bodyPr/>
        <a:lstStyle/>
        <a:p>
          <a:endParaRPr lang="en-US"/>
        </a:p>
      </dgm:t>
    </dgm:pt>
    <dgm:pt modelId="{6234F8B5-9049-4581-A875-448378AFE85B}" type="sibTrans" cxnId="{6FC2489D-7CFD-4E5A-9B79-F2341A4C179F}">
      <dgm:prSet/>
      <dgm:spPr>
        <a:solidFill>
          <a:schemeClr val="bg1">
            <a:lumMod val="95000"/>
          </a:schemeClr>
        </a:solidFill>
        <a:ln>
          <a:noFill/>
        </a:ln>
      </dgm:spPr>
      <dgm:t>
        <a:bodyPr/>
        <a:lstStyle/>
        <a:p>
          <a:endParaRPr lang="en-US"/>
        </a:p>
      </dgm:t>
    </dgm:pt>
    <dgm:pt modelId="{471769E9-1F59-42B3-935E-FB9B94F9013D}">
      <dgm:prSet phldrT="[Text]" custT="1"/>
      <dgm:spPr>
        <a:solidFill>
          <a:srgbClr val="CC0000">
            <a:alpha val="80000"/>
          </a:srgbClr>
        </a:solidFill>
        <a:ln>
          <a:noFill/>
        </a:ln>
      </dgm:spPr>
      <dgm:t>
        <a:bodyPr/>
        <a:lstStyle/>
        <a:p>
          <a:pPr>
            <a:buFont typeface="+mj-lt"/>
            <a:buAutoNum type="arabicPeriod"/>
          </a:pPr>
          <a:r>
            <a:rPr lang="en-US" sz="1400" dirty="0"/>
            <a:t>This process removes stop words i.e. which does not play any important in giving intelligent pattern or information from the document.  Ex:  the words like “as”, “by”, “are”, “then”, “with” etc.</a:t>
          </a:r>
        </a:p>
      </dgm:t>
    </dgm:pt>
    <dgm:pt modelId="{66133061-AB60-47F9-B09D-8C27EFA61B2C}" type="parTrans" cxnId="{4B1E32EC-DABC-4BFC-8EDE-96F2DBAE88B2}">
      <dgm:prSet/>
      <dgm:spPr/>
      <dgm:t>
        <a:bodyPr/>
        <a:lstStyle/>
        <a:p>
          <a:endParaRPr lang="en-US"/>
        </a:p>
      </dgm:t>
    </dgm:pt>
    <dgm:pt modelId="{7B41EB67-71D0-4B25-B1D1-B1DFCEBF6854}" type="sibTrans" cxnId="{4B1E32EC-DABC-4BFC-8EDE-96F2DBAE88B2}">
      <dgm:prSet/>
      <dgm:spPr/>
      <dgm:t>
        <a:bodyPr/>
        <a:lstStyle/>
        <a:p>
          <a:endParaRPr lang="en-US"/>
        </a:p>
      </dgm:t>
    </dgm:pt>
    <dgm:pt modelId="{C88BBE64-3984-4656-9C0A-7A9CFA2068C8}">
      <dgm:prSet phldrT="[Text]"/>
      <dgm:spPr>
        <a:solidFill>
          <a:srgbClr val="CC0000"/>
        </a:solidFill>
        <a:ln>
          <a:noFill/>
        </a:ln>
      </dgm:spPr>
      <dgm:t>
        <a:bodyPr/>
        <a:lstStyle/>
        <a:p>
          <a:pPr>
            <a:buFont typeface="+mj-lt"/>
            <a:buAutoNum type="arabicPeriod"/>
          </a:pPr>
          <a:endParaRPr lang="en-US" dirty="0"/>
        </a:p>
      </dgm:t>
    </dgm:pt>
    <dgm:pt modelId="{A26FB0AF-8A48-4ABC-85BF-9C2879E3C2EE}" type="parTrans" cxnId="{BD8DEF9A-40A6-4182-9FFE-6277EED6F3E9}">
      <dgm:prSet/>
      <dgm:spPr/>
      <dgm:t>
        <a:bodyPr/>
        <a:lstStyle/>
        <a:p>
          <a:endParaRPr lang="en-US"/>
        </a:p>
      </dgm:t>
    </dgm:pt>
    <dgm:pt modelId="{B92D75DA-96FC-48ED-9968-DB9D8CDBA0BD}" type="sibTrans" cxnId="{BD8DEF9A-40A6-4182-9FFE-6277EED6F3E9}">
      <dgm:prSet/>
      <dgm:spPr/>
      <dgm:t>
        <a:bodyPr/>
        <a:lstStyle/>
        <a:p>
          <a:endParaRPr lang="en-US"/>
        </a:p>
      </dgm:t>
    </dgm:pt>
    <dgm:pt modelId="{0847FAC9-358F-4B35-80F5-D9A6997FCE8D}" type="pres">
      <dgm:prSet presAssocID="{030F7431-3A7D-4D38-86A1-E66F74B2997E}" presName="outerComposite" presStyleCnt="0">
        <dgm:presLayoutVars>
          <dgm:chMax val="5"/>
          <dgm:dir/>
          <dgm:resizeHandles val="exact"/>
        </dgm:presLayoutVars>
      </dgm:prSet>
      <dgm:spPr/>
    </dgm:pt>
    <dgm:pt modelId="{F3056671-B20E-45C3-A2D6-6BB5F77A9E77}" type="pres">
      <dgm:prSet presAssocID="{030F7431-3A7D-4D38-86A1-E66F74B2997E}" presName="dummyMaxCanvas" presStyleCnt="0">
        <dgm:presLayoutVars/>
      </dgm:prSet>
      <dgm:spPr/>
    </dgm:pt>
    <dgm:pt modelId="{8A45A9EA-3C9F-4683-B42A-B27379914BE4}" type="pres">
      <dgm:prSet presAssocID="{030F7431-3A7D-4D38-86A1-E66F74B2997E}" presName="FiveNodes_1" presStyleLbl="node1" presStyleIdx="0" presStyleCnt="5">
        <dgm:presLayoutVars>
          <dgm:bulletEnabled val="1"/>
        </dgm:presLayoutVars>
      </dgm:prSet>
      <dgm:spPr/>
    </dgm:pt>
    <dgm:pt modelId="{5873BE0B-E7BB-441F-8678-113E52F7F7E1}" type="pres">
      <dgm:prSet presAssocID="{030F7431-3A7D-4D38-86A1-E66F74B2997E}" presName="FiveNodes_2" presStyleLbl="node1" presStyleIdx="1" presStyleCnt="5">
        <dgm:presLayoutVars>
          <dgm:bulletEnabled val="1"/>
        </dgm:presLayoutVars>
      </dgm:prSet>
      <dgm:spPr/>
    </dgm:pt>
    <dgm:pt modelId="{D7970DC5-A652-4CC0-B721-3D854ABAA066}" type="pres">
      <dgm:prSet presAssocID="{030F7431-3A7D-4D38-86A1-E66F74B2997E}" presName="FiveNodes_3" presStyleLbl="node1" presStyleIdx="2" presStyleCnt="5">
        <dgm:presLayoutVars>
          <dgm:bulletEnabled val="1"/>
        </dgm:presLayoutVars>
      </dgm:prSet>
      <dgm:spPr/>
    </dgm:pt>
    <dgm:pt modelId="{180E8A96-FE57-48F9-A0B9-1127C493DD68}" type="pres">
      <dgm:prSet presAssocID="{030F7431-3A7D-4D38-86A1-E66F74B2997E}" presName="FiveNodes_4" presStyleLbl="node1" presStyleIdx="3" presStyleCnt="5">
        <dgm:presLayoutVars>
          <dgm:bulletEnabled val="1"/>
        </dgm:presLayoutVars>
      </dgm:prSet>
      <dgm:spPr/>
    </dgm:pt>
    <dgm:pt modelId="{68D714AF-2EE8-45D8-A301-5A20E14D2DA3}" type="pres">
      <dgm:prSet presAssocID="{030F7431-3A7D-4D38-86A1-E66F74B2997E}" presName="FiveNodes_5" presStyleLbl="node1" presStyleIdx="4" presStyleCnt="5" custScaleX="102463">
        <dgm:presLayoutVars>
          <dgm:bulletEnabled val="1"/>
        </dgm:presLayoutVars>
      </dgm:prSet>
      <dgm:spPr/>
    </dgm:pt>
    <dgm:pt modelId="{B5B748A8-4731-427D-8B3A-0F9F3DA63BE3}" type="pres">
      <dgm:prSet presAssocID="{030F7431-3A7D-4D38-86A1-E66F74B2997E}" presName="FiveConn_1-2" presStyleLbl="fgAccFollowNode1" presStyleIdx="0" presStyleCnt="4">
        <dgm:presLayoutVars>
          <dgm:bulletEnabled val="1"/>
        </dgm:presLayoutVars>
      </dgm:prSet>
      <dgm:spPr/>
    </dgm:pt>
    <dgm:pt modelId="{59849C30-F7C7-4B66-A8B4-0AAC816B9A5E}" type="pres">
      <dgm:prSet presAssocID="{030F7431-3A7D-4D38-86A1-E66F74B2997E}" presName="FiveConn_2-3" presStyleLbl="fgAccFollowNode1" presStyleIdx="1" presStyleCnt="4">
        <dgm:presLayoutVars>
          <dgm:bulletEnabled val="1"/>
        </dgm:presLayoutVars>
      </dgm:prSet>
      <dgm:spPr/>
    </dgm:pt>
    <dgm:pt modelId="{6EB42004-B66B-4DB7-911C-FC70FEA9F7BD}" type="pres">
      <dgm:prSet presAssocID="{030F7431-3A7D-4D38-86A1-E66F74B2997E}" presName="FiveConn_3-4" presStyleLbl="fgAccFollowNode1" presStyleIdx="2" presStyleCnt="4">
        <dgm:presLayoutVars>
          <dgm:bulletEnabled val="1"/>
        </dgm:presLayoutVars>
      </dgm:prSet>
      <dgm:spPr/>
    </dgm:pt>
    <dgm:pt modelId="{8D6F46AC-76AD-499C-BC95-BB295E322FA4}" type="pres">
      <dgm:prSet presAssocID="{030F7431-3A7D-4D38-86A1-E66F74B2997E}" presName="FiveConn_4-5" presStyleLbl="fgAccFollowNode1" presStyleIdx="3" presStyleCnt="4">
        <dgm:presLayoutVars>
          <dgm:bulletEnabled val="1"/>
        </dgm:presLayoutVars>
      </dgm:prSet>
      <dgm:spPr/>
    </dgm:pt>
    <dgm:pt modelId="{A315BBBE-D169-487A-B5B3-3F3827C0A3A6}" type="pres">
      <dgm:prSet presAssocID="{030F7431-3A7D-4D38-86A1-E66F74B2997E}" presName="FiveNodes_1_text" presStyleLbl="node1" presStyleIdx="4" presStyleCnt="5">
        <dgm:presLayoutVars>
          <dgm:bulletEnabled val="1"/>
        </dgm:presLayoutVars>
      </dgm:prSet>
      <dgm:spPr/>
    </dgm:pt>
    <dgm:pt modelId="{6B750E62-F02C-40AA-B434-4B6775A936CC}" type="pres">
      <dgm:prSet presAssocID="{030F7431-3A7D-4D38-86A1-E66F74B2997E}" presName="FiveNodes_2_text" presStyleLbl="node1" presStyleIdx="4" presStyleCnt="5">
        <dgm:presLayoutVars>
          <dgm:bulletEnabled val="1"/>
        </dgm:presLayoutVars>
      </dgm:prSet>
      <dgm:spPr/>
    </dgm:pt>
    <dgm:pt modelId="{4163D873-F2A7-441D-B5DB-A4433DB5C036}" type="pres">
      <dgm:prSet presAssocID="{030F7431-3A7D-4D38-86A1-E66F74B2997E}" presName="FiveNodes_3_text" presStyleLbl="node1" presStyleIdx="4" presStyleCnt="5">
        <dgm:presLayoutVars>
          <dgm:bulletEnabled val="1"/>
        </dgm:presLayoutVars>
      </dgm:prSet>
      <dgm:spPr/>
    </dgm:pt>
    <dgm:pt modelId="{D31C2585-52C2-4888-B015-5A3819C4BCC7}" type="pres">
      <dgm:prSet presAssocID="{030F7431-3A7D-4D38-86A1-E66F74B2997E}" presName="FiveNodes_4_text" presStyleLbl="node1" presStyleIdx="4" presStyleCnt="5">
        <dgm:presLayoutVars>
          <dgm:bulletEnabled val="1"/>
        </dgm:presLayoutVars>
      </dgm:prSet>
      <dgm:spPr/>
    </dgm:pt>
    <dgm:pt modelId="{B2328106-71B3-4264-9A2B-3C40091CB945}" type="pres">
      <dgm:prSet presAssocID="{030F7431-3A7D-4D38-86A1-E66F74B2997E}" presName="FiveNodes_5_text" presStyleLbl="node1" presStyleIdx="4" presStyleCnt="5">
        <dgm:presLayoutVars>
          <dgm:bulletEnabled val="1"/>
        </dgm:presLayoutVars>
      </dgm:prSet>
      <dgm:spPr/>
    </dgm:pt>
  </dgm:ptLst>
  <dgm:cxnLst>
    <dgm:cxn modelId="{518B0A05-1D6E-4DC8-8028-765115FCFB2F}" type="presOf" srcId="{7BE53AB2-B432-4B58-9C59-0030796ABB4D}" destId="{8A45A9EA-3C9F-4683-B42A-B27379914BE4}" srcOrd="0" destOrd="0" presId="urn:microsoft.com/office/officeart/2005/8/layout/vProcess5"/>
    <dgm:cxn modelId="{C82CF705-2C59-405C-AC3B-9C773E89C263}" type="presOf" srcId="{87514F79-02BE-4CE5-90A1-A4423F6EA439}" destId="{6EB42004-B66B-4DB7-911C-FC70FEA9F7BD}" srcOrd="0" destOrd="0" presId="urn:microsoft.com/office/officeart/2005/8/layout/vProcess5"/>
    <dgm:cxn modelId="{B0B00116-A12F-44C8-B342-78270DA734CF}" type="presOf" srcId="{9F50E6A1-6E41-42D6-B8FC-8B46CE738015}" destId="{180E8A96-FE57-48F9-A0B9-1127C493DD68}" srcOrd="0" destOrd="0" presId="urn:microsoft.com/office/officeart/2005/8/layout/vProcess5"/>
    <dgm:cxn modelId="{38946039-E5E2-4CA0-A608-63CE17A65BC6}" type="presOf" srcId="{142336AA-193D-48DC-86DB-3F8AFFF6EEF7}" destId="{6B750E62-F02C-40AA-B434-4B6775A936CC}" srcOrd="1" destOrd="0" presId="urn:microsoft.com/office/officeart/2005/8/layout/vProcess5"/>
    <dgm:cxn modelId="{1C360266-1290-4F0F-9DA6-C11D182DAD13}" type="presOf" srcId="{9F50E6A1-6E41-42D6-B8FC-8B46CE738015}" destId="{D31C2585-52C2-4888-B015-5A3819C4BCC7}" srcOrd="1" destOrd="0" presId="urn:microsoft.com/office/officeart/2005/8/layout/vProcess5"/>
    <dgm:cxn modelId="{8AE2B346-1022-4A65-B708-3A1D6FAA02E0}" type="presOf" srcId="{FCD60BE2-2303-4FB3-B64A-8479B23935A5}" destId="{B5B748A8-4731-427D-8B3A-0F9F3DA63BE3}" srcOrd="0" destOrd="0" presId="urn:microsoft.com/office/officeart/2005/8/layout/vProcess5"/>
    <dgm:cxn modelId="{0A282C49-BEF6-4B3F-9AA8-10C87ABFCE28}" srcId="{030F7431-3A7D-4D38-86A1-E66F74B2997E}" destId="{7BE53AB2-B432-4B58-9C59-0030796ABB4D}" srcOrd="0" destOrd="0" parTransId="{8EC5764A-EF2C-495A-8FEC-D75D1842180B}" sibTransId="{FCD60BE2-2303-4FB3-B64A-8479B23935A5}"/>
    <dgm:cxn modelId="{A3D9564B-26EF-4864-837F-456D9C32289F}" srcId="{030F7431-3A7D-4D38-86A1-E66F74B2997E}" destId="{BB10F742-81E7-446F-97BB-98D79F5FEAD9}" srcOrd="2" destOrd="0" parTransId="{9C56923E-2761-4E7B-B6C7-2E80501C6F55}" sibTransId="{87514F79-02BE-4CE5-90A1-A4423F6EA439}"/>
    <dgm:cxn modelId="{ECDFDC4D-B1CF-4BBF-9BFB-2F04054BA634}" type="presOf" srcId="{EF1E7BAC-2B17-40CC-ACF8-46791C733FA2}" destId="{59849C30-F7C7-4B66-A8B4-0AAC816B9A5E}" srcOrd="0" destOrd="0" presId="urn:microsoft.com/office/officeart/2005/8/layout/vProcess5"/>
    <dgm:cxn modelId="{53ACE86D-3D7B-42FC-BC66-D5CD3D8758CD}" type="presOf" srcId="{471769E9-1F59-42B3-935E-FB9B94F9013D}" destId="{B2328106-71B3-4264-9A2B-3C40091CB945}" srcOrd="1" destOrd="0" presId="urn:microsoft.com/office/officeart/2005/8/layout/vProcess5"/>
    <dgm:cxn modelId="{6DA48B74-7106-4CE0-B88A-71F8B642378D}" type="presOf" srcId="{7BE53AB2-B432-4B58-9C59-0030796ABB4D}" destId="{A315BBBE-D169-487A-B5B3-3F3827C0A3A6}" srcOrd="1" destOrd="0" presId="urn:microsoft.com/office/officeart/2005/8/layout/vProcess5"/>
    <dgm:cxn modelId="{804C3792-60F9-4415-9224-6C62E62457F9}" type="presOf" srcId="{BB10F742-81E7-446F-97BB-98D79F5FEAD9}" destId="{4163D873-F2A7-441D-B5DB-A4433DB5C036}" srcOrd="1" destOrd="0" presId="urn:microsoft.com/office/officeart/2005/8/layout/vProcess5"/>
    <dgm:cxn modelId="{BD8DEF9A-40A6-4182-9FFE-6277EED6F3E9}" srcId="{030F7431-3A7D-4D38-86A1-E66F74B2997E}" destId="{C88BBE64-3984-4656-9C0A-7A9CFA2068C8}" srcOrd="5" destOrd="0" parTransId="{A26FB0AF-8A48-4ABC-85BF-9C2879E3C2EE}" sibTransId="{B92D75DA-96FC-48ED-9968-DB9D8CDBA0BD}"/>
    <dgm:cxn modelId="{6FC2489D-7CFD-4E5A-9B79-F2341A4C179F}" srcId="{030F7431-3A7D-4D38-86A1-E66F74B2997E}" destId="{9F50E6A1-6E41-42D6-B8FC-8B46CE738015}" srcOrd="3" destOrd="0" parTransId="{617B0145-9842-464F-AEA6-901ACAFBBA3A}" sibTransId="{6234F8B5-9049-4581-A875-448378AFE85B}"/>
    <dgm:cxn modelId="{3CB0E2AD-1841-4409-8203-EE8532C47992}" srcId="{030F7431-3A7D-4D38-86A1-E66F74B2997E}" destId="{142336AA-193D-48DC-86DB-3F8AFFF6EEF7}" srcOrd="1" destOrd="0" parTransId="{A0B13E6F-25FF-4354-8929-71BF193837B6}" sibTransId="{EF1E7BAC-2B17-40CC-ACF8-46791C733FA2}"/>
    <dgm:cxn modelId="{D93F8EB8-31D7-4098-B5CA-28A1F772A3FF}" type="presOf" srcId="{142336AA-193D-48DC-86DB-3F8AFFF6EEF7}" destId="{5873BE0B-E7BB-441F-8678-113E52F7F7E1}" srcOrd="0" destOrd="0" presId="urn:microsoft.com/office/officeart/2005/8/layout/vProcess5"/>
    <dgm:cxn modelId="{599F2ECF-E964-4EC1-8A42-6D1A591E2BEA}" type="presOf" srcId="{6234F8B5-9049-4581-A875-448378AFE85B}" destId="{8D6F46AC-76AD-499C-BC95-BB295E322FA4}" srcOrd="0" destOrd="0" presId="urn:microsoft.com/office/officeart/2005/8/layout/vProcess5"/>
    <dgm:cxn modelId="{A6A9DAE6-86BB-4E74-BFF1-EA3F28C3077F}" type="presOf" srcId="{471769E9-1F59-42B3-935E-FB9B94F9013D}" destId="{68D714AF-2EE8-45D8-A301-5A20E14D2DA3}" srcOrd="0" destOrd="0" presId="urn:microsoft.com/office/officeart/2005/8/layout/vProcess5"/>
    <dgm:cxn modelId="{4B1E32EC-DABC-4BFC-8EDE-96F2DBAE88B2}" srcId="{030F7431-3A7D-4D38-86A1-E66F74B2997E}" destId="{471769E9-1F59-42B3-935E-FB9B94F9013D}" srcOrd="4" destOrd="0" parTransId="{66133061-AB60-47F9-B09D-8C27EFA61B2C}" sibTransId="{7B41EB67-71D0-4B25-B1D1-B1DFCEBF6854}"/>
    <dgm:cxn modelId="{FE7350EF-A635-4BFF-8D03-6799DA15C1E6}" type="presOf" srcId="{BB10F742-81E7-446F-97BB-98D79F5FEAD9}" destId="{D7970DC5-A652-4CC0-B721-3D854ABAA066}" srcOrd="0" destOrd="0" presId="urn:microsoft.com/office/officeart/2005/8/layout/vProcess5"/>
    <dgm:cxn modelId="{B721CBF3-8A1F-4C1A-BFDF-DA2B80CBDB14}" type="presOf" srcId="{030F7431-3A7D-4D38-86A1-E66F74B2997E}" destId="{0847FAC9-358F-4B35-80F5-D9A6997FCE8D}" srcOrd="0" destOrd="0" presId="urn:microsoft.com/office/officeart/2005/8/layout/vProcess5"/>
    <dgm:cxn modelId="{3DBA15AE-E233-4853-B732-1947A41C3166}" type="presParOf" srcId="{0847FAC9-358F-4B35-80F5-D9A6997FCE8D}" destId="{F3056671-B20E-45C3-A2D6-6BB5F77A9E77}" srcOrd="0" destOrd="0" presId="urn:microsoft.com/office/officeart/2005/8/layout/vProcess5"/>
    <dgm:cxn modelId="{94043215-2C26-4265-9F80-1841BF0E347A}" type="presParOf" srcId="{0847FAC9-358F-4B35-80F5-D9A6997FCE8D}" destId="{8A45A9EA-3C9F-4683-B42A-B27379914BE4}" srcOrd="1" destOrd="0" presId="urn:microsoft.com/office/officeart/2005/8/layout/vProcess5"/>
    <dgm:cxn modelId="{2A12E0DA-E343-423E-A558-75FCAF36B052}" type="presParOf" srcId="{0847FAC9-358F-4B35-80F5-D9A6997FCE8D}" destId="{5873BE0B-E7BB-441F-8678-113E52F7F7E1}" srcOrd="2" destOrd="0" presId="urn:microsoft.com/office/officeart/2005/8/layout/vProcess5"/>
    <dgm:cxn modelId="{16262777-457B-4C32-834B-F817A5D439A3}" type="presParOf" srcId="{0847FAC9-358F-4B35-80F5-D9A6997FCE8D}" destId="{D7970DC5-A652-4CC0-B721-3D854ABAA066}" srcOrd="3" destOrd="0" presId="urn:microsoft.com/office/officeart/2005/8/layout/vProcess5"/>
    <dgm:cxn modelId="{AC6B193D-7FAA-462E-BBED-3513C9686E06}" type="presParOf" srcId="{0847FAC9-358F-4B35-80F5-D9A6997FCE8D}" destId="{180E8A96-FE57-48F9-A0B9-1127C493DD68}" srcOrd="4" destOrd="0" presId="urn:microsoft.com/office/officeart/2005/8/layout/vProcess5"/>
    <dgm:cxn modelId="{5F3CA694-B16C-4355-935C-BC03A42361B7}" type="presParOf" srcId="{0847FAC9-358F-4B35-80F5-D9A6997FCE8D}" destId="{68D714AF-2EE8-45D8-A301-5A20E14D2DA3}" srcOrd="5" destOrd="0" presId="urn:microsoft.com/office/officeart/2005/8/layout/vProcess5"/>
    <dgm:cxn modelId="{84151044-D0E1-4834-8A17-570FBE9646A3}" type="presParOf" srcId="{0847FAC9-358F-4B35-80F5-D9A6997FCE8D}" destId="{B5B748A8-4731-427D-8B3A-0F9F3DA63BE3}" srcOrd="6" destOrd="0" presId="urn:microsoft.com/office/officeart/2005/8/layout/vProcess5"/>
    <dgm:cxn modelId="{8225FFA2-1992-4785-A572-89BFB7379074}" type="presParOf" srcId="{0847FAC9-358F-4B35-80F5-D9A6997FCE8D}" destId="{59849C30-F7C7-4B66-A8B4-0AAC816B9A5E}" srcOrd="7" destOrd="0" presId="urn:microsoft.com/office/officeart/2005/8/layout/vProcess5"/>
    <dgm:cxn modelId="{EED677EB-7DAE-42E0-A7CC-736B5F5B4403}" type="presParOf" srcId="{0847FAC9-358F-4B35-80F5-D9A6997FCE8D}" destId="{6EB42004-B66B-4DB7-911C-FC70FEA9F7BD}" srcOrd="8" destOrd="0" presId="urn:microsoft.com/office/officeart/2005/8/layout/vProcess5"/>
    <dgm:cxn modelId="{05438CD7-4F9C-42CE-98DB-01B74249AAF9}" type="presParOf" srcId="{0847FAC9-358F-4B35-80F5-D9A6997FCE8D}" destId="{8D6F46AC-76AD-499C-BC95-BB295E322FA4}" srcOrd="9" destOrd="0" presId="urn:microsoft.com/office/officeart/2005/8/layout/vProcess5"/>
    <dgm:cxn modelId="{23E31570-0229-4341-8184-04D1C123F313}" type="presParOf" srcId="{0847FAC9-358F-4B35-80F5-D9A6997FCE8D}" destId="{A315BBBE-D169-487A-B5B3-3F3827C0A3A6}" srcOrd="10" destOrd="0" presId="urn:microsoft.com/office/officeart/2005/8/layout/vProcess5"/>
    <dgm:cxn modelId="{AE12B521-B80F-4BBD-967B-993C1644363F}" type="presParOf" srcId="{0847FAC9-358F-4B35-80F5-D9A6997FCE8D}" destId="{6B750E62-F02C-40AA-B434-4B6775A936CC}" srcOrd="11" destOrd="0" presId="urn:microsoft.com/office/officeart/2005/8/layout/vProcess5"/>
    <dgm:cxn modelId="{A0BB9A03-A8D0-47C8-89CA-81F2CE8A35E0}" type="presParOf" srcId="{0847FAC9-358F-4B35-80F5-D9A6997FCE8D}" destId="{4163D873-F2A7-441D-B5DB-A4433DB5C036}" srcOrd="12" destOrd="0" presId="urn:microsoft.com/office/officeart/2005/8/layout/vProcess5"/>
    <dgm:cxn modelId="{DF055023-38C5-4193-8942-B6B23C476744}" type="presParOf" srcId="{0847FAC9-358F-4B35-80F5-D9A6997FCE8D}" destId="{D31C2585-52C2-4888-B015-5A3819C4BCC7}" srcOrd="13" destOrd="0" presId="urn:microsoft.com/office/officeart/2005/8/layout/vProcess5"/>
    <dgm:cxn modelId="{EF3DE1B2-3B87-46E1-A380-72B045D21EEA}" type="presParOf" srcId="{0847FAC9-358F-4B35-80F5-D9A6997FCE8D}" destId="{B2328106-71B3-4264-9A2B-3C40091CB94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0F7431-3A7D-4D38-86A1-E66F74B2997E}"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142336AA-193D-48DC-86DB-3F8AFFF6EEF7}">
      <dgm:prSet phldrT="[Text]" custT="1"/>
      <dgm:spPr>
        <a:solidFill>
          <a:srgbClr val="CC0000"/>
        </a:solidFill>
        <a:ln>
          <a:noFill/>
        </a:ln>
      </dgm:spPr>
      <dgm:t>
        <a:bodyPr/>
        <a:lstStyle/>
        <a:p>
          <a:r>
            <a:rPr lang="en-US" sz="1400" b="1" i="0" dirty="0"/>
            <a:t>Stemming </a:t>
          </a:r>
          <a:r>
            <a:rPr lang="en-US" sz="1400" b="0" i="0" dirty="0"/>
            <a:t>is the process of reducing a word to its stem or root format. Let us take an example. Consider three words, </a:t>
          </a:r>
          <a:r>
            <a:rPr lang="en-US" sz="1400" b="1" i="0" dirty="0"/>
            <a:t>“branched”, “branching” and “branches”,</a:t>
          </a:r>
          <a:r>
            <a:rPr lang="en-US" sz="1400" b="0" i="0" dirty="0"/>
            <a:t> root of these 3 words is </a:t>
          </a:r>
          <a:r>
            <a:rPr lang="en-US" sz="1400" b="1" i="0" dirty="0"/>
            <a:t>“branch”</a:t>
          </a:r>
          <a:endParaRPr lang="en-US" sz="1400" dirty="0"/>
        </a:p>
      </dgm:t>
    </dgm:pt>
    <dgm:pt modelId="{A0B13E6F-25FF-4354-8929-71BF193837B6}" type="parTrans" cxnId="{3CB0E2AD-1841-4409-8203-EE8532C47992}">
      <dgm:prSet/>
      <dgm:spPr/>
      <dgm:t>
        <a:bodyPr/>
        <a:lstStyle/>
        <a:p>
          <a:endParaRPr lang="en-US"/>
        </a:p>
      </dgm:t>
    </dgm:pt>
    <dgm:pt modelId="{EF1E7BAC-2B17-40CC-ACF8-46791C733FA2}" type="sibTrans" cxnId="{3CB0E2AD-1841-4409-8203-EE8532C47992}">
      <dgm:prSet/>
      <dgm:spPr>
        <a:solidFill>
          <a:schemeClr val="bg1">
            <a:lumMod val="95000"/>
          </a:schemeClr>
        </a:solidFill>
        <a:ln>
          <a:noFill/>
        </a:ln>
      </dgm:spPr>
      <dgm:t>
        <a:bodyPr/>
        <a:lstStyle/>
        <a:p>
          <a:endParaRPr lang="en-US"/>
        </a:p>
      </dgm:t>
    </dgm:pt>
    <dgm:pt modelId="{C88BBE64-3984-4656-9C0A-7A9CFA2068C8}">
      <dgm:prSet phldrT="[Text]" custT="1"/>
      <dgm:spPr>
        <a:solidFill>
          <a:srgbClr val="CC0000"/>
        </a:solidFill>
        <a:ln>
          <a:noFill/>
        </a:ln>
      </dgm:spPr>
      <dgm:t>
        <a:bodyPr/>
        <a:lstStyle/>
        <a:p>
          <a:r>
            <a:rPr lang="en-US" sz="1400" b="0" i="0" dirty="0"/>
            <a:t>In </a:t>
          </a:r>
          <a:r>
            <a:rPr lang="en-US" sz="1400" b="1" i="0" dirty="0"/>
            <a:t>lemmatization</a:t>
          </a:r>
          <a:r>
            <a:rPr lang="en-US" sz="1400" b="0" i="0" dirty="0"/>
            <a:t>, the transformation uses a </a:t>
          </a:r>
          <a:r>
            <a:rPr lang="en-US" sz="1400" b="1" i="0" dirty="0"/>
            <a:t>dictionary</a:t>
          </a:r>
          <a:r>
            <a:rPr lang="en-US" sz="1400" b="0" i="0" dirty="0"/>
            <a:t> to map different variants of a word back to its root format. Non trivial inflections such as </a:t>
          </a:r>
          <a:r>
            <a:rPr lang="en-US" sz="1400" b="1" i="0" dirty="0"/>
            <a:t>“is”, “was”, “were”</a:t>
          </a:r>
          <a:r>
            <a:rPr lang="en-US" sz="1400" b="0" i="0" dirty="0"/>
            <a:t> is transformed to the root </a:t>
          </a:r>
          <a:r>
            <a:rPr lang="en-US" sz="1400" b="1" i="0" dirty="0"/>
            <a:t>“be”</a:t>
          </a:r>
          <a:endParaRPr lang="en-US" sz="1400" dirty="0"/>
        </a:p>
      </dgm:t>
    </dgm:pt>
    <dgm:pt modelId="{A26FB0AF-8A48-4ABC-85BF-9C2879E3C2EE}" type="parTrans" cxnId="{BD8DEF9A-40A6-4182-9FFE-6277EED6F3E9}">
      <dgm:prSet/>
      <dgm:spPr/>
      <dgm:t>
        <a:bodyPr/>
        <a:lstStyle/>
        <a:p>
          <a:endParaRPr lang="en-US"/>
        </a:p>
      </dgm:t>
    </dgm:pt>
    <dgm:pt modelId="{B92D75DA-96FC-48ED-9968-DB9D8CDBA0BD}" type="sibTrans" cxnId="{BD8DEF9A-40A6-4182-9FFE-6277EED6F3E9}">
      <dgm:prSet/>
      <dgm:spPr/>
      <dgm:t>
        <a:bodyPr/>
        <a:lstStyle/>
        <a:p>
          <a:endParaRPr lang="en-US"/>
        </a:p>
      </dgm:t>
    </dgm:pt>
    <dgm:pt modelId="{6F80B07C-CA19-427F-B0F7-457EBA777D2E}" type="pres">
      <dgm:prSet presAssocID="{030F7431-3A7D-4D38-86A1-E66F74B2997E}" presName="compositeShape" presStyleCnt="0">
        <dgm:presLayoutVars>
          <dgm:chMax val="2"/>
          <dgm:dir/>
          <dgm:resizeHandles val="exact"/>
        </dgm:presLayoutVars>
      </dgm:prSet>
      <dgm:spPr/>
    </dgm:pt>
    <dgm:pt modelId="{7E9B5FFE-6EED-458E-AAD4-95A8EEC276B6}" type="pres">
      <dgm:prSet presAssocID="{030F7431-3A7D-4D38-86A1-E66F74B2997E}" presName="ribbon" presStyleLbl="node1" presStyleIdx="0" presStyleCnt="1" custScaleY="174019" custLinFactNeighborX="-130" custLinFactNeighborY="19"/>
      <dgm:spPr>
        <a:solidFill>
          <a:srgbClr val="CC0000">
            <a:alpha val="80000"/>
          </a:srgbClr>
        </a:solidFill>
      </dgm:spPr>
    </dgm:pt>
    <dgm:pt modelId="{34A27931-9AA7-43EF-940A-28DCD953F378}" type="pres">
      <dgm:prSet presAssocID="{030F7431-3A7D-4D38-86A1-E66F74B2997E}" presName="leftArrowText" presStyleLbl="node1" presStyleIdx="0" presStyleCnt="1" custScaleX="108313" custScaleY="134855" custLinFactNeighborX="3582" custLinFactNeighborY="-10601">
        <dgm:presLayoutVars>
          <dgm:chMax val="0"/>
          <dgm:bulletEnabled val="1"/>
        </dgm:presLayoutVars>
      </dgm:prSet>
      <dgm:spPr/>
    </dgm:pt>
    <dgm:pt modelId="{6F09B5DD-FBE9-4208-ABEA-90400F66F02D}" type="pres">
      <dgm:prSet presAssocID="{030F7431-3A7D-4D38-86A1-E66F74B2997E}" presName="rightArrowText" presStyleLbl="node1" presStyleIdx="0" presStyleCnt="1" custScaleY="122657" custLinFactNeighborX="-5015" custLinFactNeighborY="1996">
        <dgm:presLayoutVars>
          <dgm:chMax val="0"/>
          <dgm:bulletEnabled val="1"/>
        </dgm:presLayoutVars>
      </dgm:prSet>
      <dgm:spPr/>
    </dgm:pt>
  </dgm:ptLst>
  <dgm:cxnLst>
    <dgm:cxn modelId="{514ABB24-97B8-462A-9A7C-340D80CD6E2D}" type="presOf" srcId="{C88BBE64-3984-4656-9C0A-7A9CFA2068C8}" destId="{6F09B5DD-FBE9-4208-ABEA-90400F66F02D}" srcOrd="0" destOrd="0" presId="urn:microsoft.com/office/officeart/2005/8/layout/arrow6"/>
    <dgm:cxn modelId="{A29DBF74-C479-4391-AE75-FD005CEFBDC8}" type="presOf" srcId="{030F7431-3A7D-4D38-86A1-E66F74B2997E}" destId="{6F80B07C-CA19-427F-B0F7-457EBA777D2E}" srcOrd="0" destOrd="0" presId="urn:microsoft.com/office/officeart/2005/8/layout/arrow6"/>
    <dgm:cxn modelId="{993E128B-3417-42F0-9FB4-330B03687072}" type="presOf" srcId="{142336AA-193D-48DC-86DB-3F8AFFF6EEF7}" destId="{34A27931-9AA7-43EF-940A-28DCD953F378}" srcOrd="0" destOrd="0" presId="urn:microsoft.com/office/officeart/2005/8/layout/arrow6"/>
    <dgm:cxn modelId="{BD8DEF9A-40A6-4182-9FFE-6277EED6F3E9}" srcId="{030F7431-3A7D-4D38-86A1-E66F74B2997E}" destId="{C88BBE64-3984-4656-9C0A-7A9CFA2068C8}" srcOrd="1" destOrd="0" parTransId="{A26FB0AF-8A48-4ABC-85BF-9C2879E3C2EE}" sibTransId="{B92D75DA-96FC-48ED-9968-DB9D8CDBA0BD}"/>
    <dgm:cxn modelId="{3CB0E2AD-1841-4409-8203-EE8532C47992}" srcId="{030F7431-3A7D-4D38-86A1-E66F74B2997E}" destId="{142336AA-193D-48DC-86DB-3F8AFFF6EEF7}" srcOrd="0" destOrd="0" parTransId="{A0B13E6F-25FF-4354-8929-71BF193837B6}" sibTransId="{EF1E7BAC-2B17-40CC-ACF8-46791C733FA2}"/>
    <dgm:cxn modelId="{A8DE5D46-291C-40FE-9214-FB7928A18B26}" type="presParOf" srcId="{6F80B07C-CA19-427F-B0F7-457EBA777D2E}" destId="{7E9B5FFE-6EED-458E-AAD4-95A8EEC276B6}" srcOrd="0" destOrd="0" presId="urn:microsoft.com/office/officeart/2005/8/layout/arrow6"/>
    <dgm:cxn modelId="{75C9BF90-3463-4E38-B169-D2024818F659}" type="presParOf" srcId="{6F80B07C-CA19-427F-B0F7-457EBA777D2E}" destId="{34A27931-9AA7-43EF-940A-28DCD953F378}" srcOrd="1" destOrd="0" presId="urn:microsoft.com/office/officeart/2005/8/layout/arrow6"/>
    <dgm:cxn modelId="{675785DA-D06D-4392-9B92-C0FF0CDA1BDF}" type="presParOf" srcId="{6F80B07C-CA19-427F-B0F7-457EBA777D2E}" destId="{6F09B5DD-FBE9-4208-ABEA-90400F66F02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6C8AB-B020-4CBA-ACED-5E84AB0952B8}">
      <dsp:nvSpPr>
        <dsp:cNvPr id="0" name=""/>
        <dsp:cNvSpPr/>
      </dsp:nvSpPr>
      <dsp:spPr>
        <a:xfrm>
          <a:off x="1335" y="732802"/>
          <a:ext cx="1560661" cy="602415"/>
        </a:xfrm>
        <a:prstGeom prst="chevron">
          <a:avLst>
            <a:gd name="adj" fmla="val 40000"/>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A3653-F8DF-44DE-9B65-E4EA30FC3C25}">
      <dsp:nvSpPr>
        <dsp:cNvPr id="0" name=""/>
        <dsp:cNvSpPr/>
      </dsp:nvSpPr>
      <dsp:spPr>
        <a:xfrm>
          <a:off x="417511"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EDA</a:t>
          </a:r>
          <a:endParaRPr lang="en-US" sz="1300" b="1" kern="1200" dirty="0"/>
        </a:p>
      </dsp:txBody>
      <dsp:txXfrm>
        <a:off x="435155" y="901050"/>
        <a:ext cx="1282603" cy="567127"/>
      </dsp:txXfrm>
    </dsp:sp>
    <dsp:sp modelId="{7BA3ABCB-6781-42EC-94A6-45C62CC83AA3}">
      <dsp:nvSpPr>
        <dsp:cNvPr id="0" name=""/>
        <dsp:cNvSpPr/>
      </dsp:nvSpPr>
      <dsp:spPr>
        <a:xfrm>
          <a:off x="1783957"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4F699-70E5-4A3C-AAD0-D2F904528E8C}">
      <dsp:nvSpPr>
        <dsp:cNvPr id="0" name=""/>
        <dsp:cNvSpPr/>
      </dsp:nvSpPr>
      <dsp:spPr>
        <a:xfrm>
          <a:off x="1975868" y="883406"/>
          <a:ext cx="1766423"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Data Preparation</a:t>
          </a:r>
          <a:endParaRPr lang="en-US" sz="1300" b="1" kern="1200" dirty="0"/>
        </a:p>
      </dsp:txBody>
      <dsp:txXfrm>
        <a:off x="1993512" y="901050"/>
        <a:ext cx="1731135" cy="567127"/>
      </dsp:txXfrm>
    </dsp:sp>
    <dsp:sp modelId="{D77BEA11-3D6F-41F1-86EF-07B685B2588D}">
      <dsp:nvSpPr>
        <dsp:cNvPr id="0" name=""/>
        <dsp:cNvSpPr/>
      </dsp:nvSpPr>
      <dsp:spPr>
        <a:xfrm>
          <a:off x="3790845"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7CB4E8-B099-47BD-8E2A-54E7C9426E59}">
      <dsp:nvSpPr>
        <dsp:cNvPr id="0" name=""/>
        <dsp:cNvSpPr/>
      </dsp:nvSpPr>
      <dsp:spPr>
        <a:xfrm>
          <a:off x="4156935" y="883406"/>
          <a:ext cx="1418064"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Clustering</a:t>
          </a:r>
          <a:endParaRPr lang="en-US" sz="1300" b="1" kern="1200" dirty="0"/>
        </a:p>
      </dsp:txBody>
      <dsp:txXfrm>
        <a:off x="4174579" y="901050"/>
        <a:ext cx="1382776" cy="567127"/>
      </dsp:txXfrm>
    </dsp:sp>
    <dsp:sp modelId="{A3461662-2176-425C-B7B3-E230FF043719}">
      <dsp:nvSpPr>
        <dsp:cNvPr id="0" name=""/>
        <dsp:cNvSpPr/>
      </dsp:nvSpPr>
      <dsp:spPr>
        <a:xfrm>
          <a:off x="5623554"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038F9-93B7-4279-B8D2-BCC5CD45B1B6}">
      <dsp:nvSpPr>
        <dsp:cNvPr id="0" name=""/>
        <dsp:cNvSpPr/>
      </dsp:nvSpPr>
      <dsp:spPr>
        <a:xfrm>
          <a:off x="6039730"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Text Preparation</a:t>
          </a:r>
          <a:endParaRPr lang="en-US" sz="1300" b="1" kern="1200" dirty="0"/>
        </a:p>
      </dsp:txBody>
      <dsp:txXfrm>
        <a:off x="6057374" y="901050"/>
        <a:ext cx="1282603" cy="567127"/>
      </dsp:txXfrm>
    </dsp:sp>
    <dsp:sp modelId="{CF9CE14F-6E77-4F64-9AFE-CA3A865BFA95}">
      <dsp:nvSpPr>
        <dsp:cNvPr id="0" name=""/>
        <dsp:cNvSpPr/>
      </dsp:nvSpPr>
      <dsp:spPr>
        <a:xfrm>
          <a:off x="7406176"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D50AA-8C55-4303-B514-3306DC1B6263}">
      <dsp:nvSpPr>
        <dsp:cNvPr id="0" name=""/>
        <dsp:cNvSpPr/>
      </dsp:nvSpPr>
      <dsp:spPr>
        <a:xfrm>
          <a:off x="7768589" y="883406"/>
          <a:ext cx="1425418"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Topic Modelling</a:t>
          </a:r>
          <a:endParaRPr lang="en-US" sz="1300" b="1" kern="1200" dirty="0"/>
        </a:p>
      </dsp:txBody>
      <dsp:txXfrm>
        <a:off x="7786233" y="901050"/>
        <a:ext cx="1390130" cy="567127"/>
      </dsp:txXfrm>
    </dsp:sp>
    <dsp:sp modelId="{ABFEC09B-24AE-4385-80D6-203C2722FC1F}">
      <dsp:nvSpPr>
        <dsp:cNvPr id="0" name=""/>
        <dsp:cNvSpPr/>
      </dsp:nvSpPr>
      <dsp:spPr>
        <a:xfrm>
          <a:off x="9242562"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F1EEB-0948-4C79-98EF-29E1A3FC507B}">
      <dsp:nvSpPr>
        <dsp:cNvPr id="0" name=""/>
        <dsp:cNvSpPr/>
      </dsp:nvSpPr>
      <dsp:spPr>
        <a:xfrm>
          <a:off x="9658738"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Sentiment Analysis</a:t>
          </a:r>
          <a:endParaRPr lang="en-US" sz="1300" b="1" kern="1200" dirty="0"/>
        </a:p>
      </dsp:txBody>
      <dsp:txXfrm>
        <a:off x="9676382" y="901050"/>
        <a:ext cx="1282603" cy="567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5A9EA-3C9F-4683-B42A-B27379914BE4}">
      <dsp:nvSpPr>
        <dsp:cNvPr id="0" name=""/>
        <dsp:cNvSpPr/>
      </dsp:nvSpPr>
      <dsp:spPr>
        <a:xfrm>
          <a:off x="-34098" y="0"/>
          <a:ext cx="5537669" cy="919924"/>
        </a:xfrm>
        <a:prstGeom prst="roundRect">
          <a:avLst>
            <a:gd name="adj" fmla="val 10000"/>
          </a:avLst>
        </a:prstGeom>
        <a:solidFill>
          <a:srgbClr val="CC0000">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This process is called Tokenization. It split the sequence of strings into words. It removes all the punctuations from the text data and gives words of text which is called tokens.  It also converts alphabets to lower case.</a:t>
          </a:r>
          <a:endParaRPr lang="en-US" sz="1400" kern="1200" dirty="0">
            <a:latin typeface="+mn-lt"/>
          </a:endParaRPr>
        </a:p>
      </dsp:txBody>
      <dsp:txXfrm>
        <a:off x="-7154" y="26944"/>
        <a:ext cx="4437367" cy="866036"/>
      </dsp:txXfrm>
    </dsp:sp>
    <dsp:sp modelId="{5873BE0B-E7BB-441F-8678-113E52F7F7E1}">
      <dsp:nvSpPr>
        <dsp:cNvPr id="0" name=""/>
        <dsp:cNvSpPr/>
      </dsp:nvSpPr>
      <dsp:spPr>
        <a:xfrm>
          <a:off x="379429" y="1047691"/>
          <a:ext cx="5537669" cy="919924"/>
        </a:xfrm>
        <a:prstGeom prst="roundRect">
          <a:avLst>
            <a:gd name="adj" fmla="val 10000"/>
          </a:avLst>
        </a:prstGeom>
        <a:solidFill>
          <a:srgbClr val="CC0000">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This is </a:t>
          </a:r>
          <a:r>
            <a:rPr lang="en-US" sz="1600" kern="1200" dirty="0"/>
            <a:t>Regular Expression Based Processing. Any url links is also replaced with word “url”.</a:t>
          </a:r>
        </a:p>
      </dsp:txBody>
      <dsp:txXfrm>
        <a:off x="406373" y="1074635"/>
        <a:ext cx="4472303" cy="866036"/>
      </dsp:txXfrm>
    </dsp:sp>
    <dsp:sp modelId="{D7970DC5-A652-4CC0-B721-3D854ABAA066}">
      <dsp:nvSpPr>
        <dsp:cNvPr id="0" name=""/>
        <dsp:cNvSpPr/>
      </dsp:nvSpPr>
      <dsp:spPr>
        <a:xfrm>
          <a:off x="792956" y="2095382"/>
          <a:ext cx="5537669" cy="919924"/>
        </a:xfrm>
        <a:prstGeom prst="roundRect">
          <a:avLst>
            <a:gd name="adj" fmla="val 10000"/>
          </a:avLst>
        </a:prstGeom>
        <a:solidFill>
          <a:srgbClr val="CC0000">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US" sz="1600" kern="1200" dirty="0"/>
            <a:t>Any 3 consecutive letters have been replaced with 2 letters of the same alphabet. For ex, </a:t>
          </a:r>
          <a:r>
            <a:rPr lang="en-US" sz="1600" kern="1200" dirty="0" err="1"/>
            <a:t>heyyyy</a:t>
          </a:r>
          <a:r>
            <a:rPr lang="en-US" sz="1600" kern="1200" dirty="0"/>
            <a:t> is replaced to </a:t>
          </a:r>
          <a:r>
            <a:rPr lang="en-US" sz="1600" kern="1200" dirty="0" err="1"/>
            <a:t>heyy</a:t>
          </a:r>
          <a:r>
            <a:rPr lang="en-US" sz="1600" kern="1200" dirty="0"/>
            <a:t>.</a:t>
          </a:r>
        </a:p>
      </dsp:txBody>
      <dsp:txXfrm>
        <a:off x="819900" y="2122326"/>
        <a:ext cx="4472303" cy="866036"/>
      </dsp:txXfrm>
    </dsp:sp>
    <dsp:sp modelId="{180E8A96-FE57-48F9-A0B9-1127C493DD68}">
      <dsp:nvSpPr>
        <dsp:cNvPr id="0" name=""/>
        <dsp:cNvSpPr/>
      </dsp:nvSpPr>
      <dsp:spPr>
        <a:xfrm>
          <a:off x="1206483" y="3143073"/>
          <a:ext cx="5537669" cy="919924"/>
        </a:xfrm>
        <a:prstGeom prst="roundRect">
          <a:avLst>
            <a:gd name="adj" fmla="val 10000"/>
          </a:avLst>
        </a:prstGeom>
        <a:solidFill>
          <a:srgbClr val="CC0000">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 typeface="+mj-lt"/>
            <a:buNone/>
          </a:pPr>
          <a:r>
            <a:rPr lang="en-IN" sz="1600" kern="1200" dirty="0"/>
            <a:t>Tokens are filtered by their word length. Any word with length less than 3 has been removed from corpus.</a:t>
          </a:r>
          <a:endParaRPr lang="en-US" sz="1600" kern="1200" dirty="0"/>
        </a:p>
      </dsp:txBody>
      <dsp:txXfrm>
        <a:off x="1233427" y="3170017"/>
        <a:ext cx="4472303" cy="866036"/>
      </dsp:txXfrm>
    </dsp:sp>
    <dsp:sp modelId="{68D714AF-2EE8-45D8-A301-5A20E14D2DA3}">
      <dsp:nvSpPr>
        <dsp:cNvPr id="0" name=""/>
        <dsp:cNvSpPr/>
      </dsp:nvSpPr>
      <dsp:spPr>
        <a:xfrm>
          <a:off x="1551814" y="4190764"/>
          <a:ext cx="5674061" cy="919924"/>
        </a:xfrm>
        <a:prstGeom prst="roundRect">
          <a:avLst>
            <a:gd name="adj" fmla="val 10000"/>
          </a:avLst>
        </a:prstGeom>
        <a:solidFill>
          <a:srgbClr val="CC0000">
            <a:alpha val="8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kern="1200" dirty="0"/>
            <a:t>This process removes stop words i.e. which does not play any important in giving intelligent pattern or information from the document.  Ex:  the words like “as”, “by”, “are”, “then”, “with” etc.</a:t>
          </a:r>
        </a:p>
      </dsp:txBody>
      <dsp:txXfrm>
        <a:off x="1578758" y="4217708"/>
        <a:ext cx="4583783" cy="866036"/>
      </dsp:txXfrm>
    </dsp:sp>
    <dsp:sp modelId="{B5B748A8-4731-427D-8B3A-0F9F3DA63BE3}">
      <dsp:nvSpPr>
        <dsp:cNvPr id="0" name=""/>
        <dsp:cNvSpPr/>
      </dsp:nvSpPr>
      <dsp:spPr>
        <a:xfrm>
          <a:off x="4905620" y="672055"/>
          <a:ext cx="597950" cy="597950"/>
        </a:xfrm>
        <a:prstGeom prst="downArrow">
          <a:avLst>
            <a:gd name="adj1" fmla="val 55000"/>
            <a:gd name="adj2" fmla="val 45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040159" y="672055"/>
        <a:ext cx="328872" cy="449957"/>
      </dsp:txXfrm>
    </dsp:sp>
    <dsp:sp modelId="{59849C30-F7C7-4B66-A8B4-0AAC816B9A5E}">
      <dsp:nvSpPr>
        <dsp:cNvPr id="0" name=""/>
        <dsp:cNvSpPr/>
      </dsp:nvSpPr>
      <dsp:spPr>
        <a:xfrm>
          <a:off x="5319147" y="1719746"/>
          <a:ext cx="597950" cy="597950"/>
        </a:xfrm>
        <a:prstGeom prst="downArrow">
          <a:avLst>
            <a:gd name="adj1" fmla="val 55000"/>
            <a:gd name="adj2" fmla="val 45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453686" y="1719746"/>
        <a:ext cx="328872" cy="449957"/>
      </dsp:txXfrm>
    </dsp:sp>
    <dsp:sp modelId="{6EB42004-B66B-4DB7-911C-FC70FEA9F7BD}">
      <dsp:nvSpPr>
        <dsp:cNvPr id="0" name=""/>
        <dsp:cNvSpPr/>
      </dsp:nvSpPr>
      <dsp:spPr>
        <a:xfrm>
          <a:off x="5732674" y="2752106"/>
          <a:ext cx="597950" cy="597950"/>
        </a:xfrm>
        <a:prstGeom prst="downArrow">
          <a:avLst>
            <a:gd name="adj1" fmla="val 55000"/>
            <a:gd name="adj2" fmla="val 45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867213" y="2752106"/>
        <a:ext cx="328872" cy="449957"/>
      </dsp:txXfrm>
    </dsp:sp>
    <dsp:sp modelId="{8D6F46AC-76AD-499C-BC95-BB295E322FA4}">
      <dsp:nvSpPr>
        <dsp:cNvPr id="0" name=""/>
        <dsp:cNvSpPr/>
      </dsp:nvSpPr>
      <dsp:spPr>
        <a:xfrm>
          <a:off x="6146201" y="3810018"/>
          <a:ext cx="597950" cy="597950"/>
        </a:xfrm>
        <a:prstGeom prst="downArrow">
          <a:avLst>
            <a:gd name="adj1" fmla="val 55000"/>
            <a:gd name="adj2" fmla="val 45000"/>
          </a:avLst>
        </a:prstGeom>
        <a:solidFill>
          <a:schemeClr val="bg1">
            <a:lumMod val="9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280740" y="3810018"/>
        <a:ext cx="328872" cy="449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9B5FFE-6EED-458E-AAD4-95A8EEC276B6}">
      <dsp:nvSpPr>
        <dsp:cNvPr id="0" name=""/>
        <dsp:cNvSpPr/>
      </dsp:nvSpPr>
      <dsp:spPr>
        <a:xfrm>
          <a:off x="0" y="9515"/>
          <a:ext cx="7304325" cy="5084365"/>
        </a:xfrm>
        <a:prstGeom prst="leftRightRibbon">
          <a:avLst/>
        </a:prstGeom>
        <a:solidFill>
          <a:srgbClr val="CC0000">
            <a:alpha val="8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A27931-9AA7-43EF-940A-28DCD953F378}">
      <dsp:nvSpPr>
        <dsp:cNvPr id="0" name=""/>
        <dsp:cNvSpPr/>
      </dsp:nvSpPr>
      <dsp:spPr>
        <a:xfrm>
          <a:off x="862671" y="1200311"/>
          <a:ext cx="2610806" cy="193064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Stemming </a:t>
          </a:r>
          <a:r>
            <a:rPr lang="en-US" sz="1400" b="0" i="0" kern="1200" dirty="0"/>
            <a:t>is the process of reducing a word to its stem or root format. Let us take an example. Consider three words, </a:t>
          </a:r>
          <a:r>
            <a:rPr lang="en-US" sz="1400" b="1" i="0" kern="1200" dirty="0"/>
            <a:t>“branched”, “branching” and “branches”,</a:t>
          </a:r>
          <a:r>
            <a:rPr lang="en-US" sz="1400" b="0" i="0" kern="1200" dirty="0"/>
            <a:t> root of these 3 words is </a:t>
          </a:r>
          <a:r>
            <a:rPr lang="en-US" sz="1400" b="1" i="0" kern="1200" dirty="0"/>
            <a:t>“branch”</a:t>
          </a:r>
          <a:endParaRPr lang="en-US" sz="1400" kern="1200" dirty="0"/>
        </a:p>
      </dsp:txBody>
      <dsp:txXfrm>
        <a:off x="862671" y="1200311"/>
        <a:ext cx="2610806" cy="1930648"/>
      </dsp:txXfrm>
    </dsp:sp>
    <dsp:sp modelId="{6F09B5DD-FBE9-4208-ABEA-90400F66F02D}">
      <dsp:nvSpPr>
        <dsp:cNvPr id="0" name=""/>
        <dsp:cNvSpPr/>
      </dsp:nvSpPr>
      <dsp:spPr>
        <a:xfrm>
          <a:off x="3509300" y="1935449"/>
          <a:ext cx="2848686" cy="17560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In </a:t>
          </a:r>
          <a:r>
            <a:rPr lang="en-US" sz="1400" b="1" i="0" kern="1200" dirty="0"/>
            <a:t>lemmatization</a:t>
          </a:r>
          <a:r>
            <a:rPr lang="en-US" sz="1400" b="0" i="0" kern="1200" dirty="0"/>
            <a:t>, the transformation uses a </a:t>
          </a:r>
          <a:r>
            <a:rPr lang="en-US" sz="1400" b="1" i="0" kern="1200" dirty="0"/>
            <a:t>dictionary</a:t>
          </a:r>
          <a:r>
            <a:rPr lang="en-US" sz="1400" b="0" i="0" kern="1200" dirty="0"/>
            <a:t> to map different variants of a word back to its root format. Non trivial inflections such as </a:t>
          </a:r>
          <a:r>
            <a:rPr lang="en-US" sz="1400" b="1" i="0" kern="1200" dirty="0"/>
            <a:t>“is”, “was”, “were”</a:t>
          </a:r>
          <a:r>
            <a:rPr lang="en-US" sz="1400" b="0" i="0" kern="1200" dirty="0"/>
            <a:t> is transformed to the root </a:t>
          </a:r>
          <a:r>
            <a:rPr lang="en-US" sz="1400" b="1" i="0" kern="1200" dirty="0"/>
            <a:t>“be”</a:t>
          </a:r>
          <a:endParaRPr lang="en-US" sz="1400" kern="1200" dirty="0"/>
        </a:p>
      </dsp:txBody>
      <dsp:txXfrm>
        <a:off x="3509300" y="1935449"/>
        <a:ext cx="2848686" cy="17560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49</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a:xfrm>
            <a:off x="604434" y="448628"/>
            <a:ext cx="1021596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24094416-6F37-4806-AF71-D638EDC0950F}"/>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a:xfrm>
            <a:off x="604434" y="448628"/>
            <a:ext cx="1019691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5C7CEF07-4E37-4CD6-AA32-88DFB078C520}"/>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a:xfrm>
            <a:off x="604434" y="448628"/>
            <a:ext cx="10130241" cy="747763"/>
          </a:xfrm>
        </p:spPr>
        <p:txBody>
          <a:bodyPr/>
          <a:lstStyle/>
          <a:p>
            <a:r>
              <a:rPr lang="en-US"/>
              <a:t>Click to edit Master title style</a:t>
            </a:r>
          </a:p>
        </p:txBody>
      </p:sp>
      <p:sp>
        <p:nvSpPr>
          <p:cNvPr id="6" name="Rectangle 5">
            <a:extLst>
              <a:ext uri="{FF2B5EF4-FFF2-40B4-BE49-F238E27FC236}">
                <a16:creationId xmlns:a16="http://schemas.microsoft.com/office/drawing/2014/main" id="{B15D22AE-E424-4CCA-AE91-EBAAF61E43F5}"/>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a:xfrm>
            <a:off x="604434" y="448628"/>
            <a:ext cx="1012071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83A7B204-B5C3-4405-8627-0886348BFD9A}"/>
              </a:ext>
            </a:extLst>
          </p:cNvPr>
          <p:cNvSpPr/>
          <p:nvPr userDrawn="1"/>
        </p:nvSpPr>
        <p:spPr>
          <a:xfrm>
            <a:off x="10991202" y="495300"/>
            <a:ext cx="594804" cy="606826"/>
          </a:xfrm>
          <a:prstGeom prst="rect">
            <a:avLst/>
          </a:prstGeom>
          <a:blipFill>
            <a:blip r:embed="rId2"/>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a:xfrm>
            <a:off x="604434" y="448628"/>
            <a:ext cx="9939741" cy="747763"/>
          </a:xfrm>
        </p:spPr>
        <p:txBody>
          <a:bodyPr/>
          <a:lstStyle/>
          <a:p>
            <a:r>
              <a:rPr lang="en-US"/>
              <a:t>Click to edit Master title style</a:t>
            </a:r>
          </a:p>
        </p:txBody>
      </p:sp>
      <p:sp>
        <p:nvSpPr>
          <p:cNvPr id="7" name="Rectangle 6">
            <a:extLst>
              <a:ext uri="{FF2B5EF4-FFF2-40B4-BE49-F238E27FC236}">
                <a16:creationId xmlns:a16="http://schemas.microsoft.com/office/drawing/2014/main" id="{3B7BE7C0-785E-48DE-92A4-A3FDBBADF96A}"/>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730AF2-E66C-48F5-9409-27E053EE685C}"/>
              </a:ext>
            </a:extLst>
          </p:cNvPr>
          <p:cNvSpPr/>
          <p:nvPr userDrawn="1"/>
        </p:nvSpPr>
        <p:spPr>
          <a:xfrm>
            <a:off x="10991202" y="495300"/>
            <a:ext cx="594804" cy="606826"/>
          </a:xfrm>
          <a:prstGeom prst="rect">
            <a:avLst/>
          </a:prstGeom>
          <a:blipFill>
            <a:blip r:embed="rId2"/>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72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244541"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7493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5/13/2022</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04C991-B7D8-4C3A-B354-9130B2162F17}"/>
              </a:ext>
            </a:extLst>
          </p:cNvPr>
          <p:cNvSpPr/>
          <p:nvPr userDrawn="1"/>
        </p:nvSpPr>
        <p:spPr>
          <a:xfrm>
            <a:off x="10991202" y="495300"/>
            <a:ext cx="594804" cy="606826"/>
          </a:xfrm>
          <a:prstGeom prst="rect">
            <a:avLst/>
          </a:prstGeom>
          <a:blipFill>
            <a:blip r:embed="rId10"/>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10.wdp"/><Relationship Id="rId4" Type="http://schemas.openxmlformats.org/officeDocument/2006/relationships/image" Target="../media/image27.png"/><Relationship Id="rId9" Type="http://schemas.microsoft.com/office/2007/relationships/hdphoto" Target="../media/hdphoto12.wdp"/></Relationships>
</file>

<file path=ppt/slides/_rels/slide2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19.wdp"/><Relationship Id="rId3" Type="http://schemas.microsoft.com/office/2007/relationships/hdphoto" Target="../media/hdphoto14.wdp"/><Relationship Id="rId7" Type="http://schemas.microsoft.com/office/2007/relationships/hdphoto" Target="../media/hdphoto16.wdp"/><Relationship Id="rId12"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38.png"/><Relationship Id="rId4" Type="http://schemas.openxmlformats.org/officeDocument/2006/relationships/image" Target="../media/image35.png"/><Relationship Id="rId9" Type="http://schemas.microsoft.com/office/2007/relationships/hdphoto" Target="../media/hdphoto17.wdp"/></Relationships>
</file>

<file path=ppt/slides/_rels/slide27.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22.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6.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xml"/><Relationship Id="rId4" Type="http://schemas.microsoft.com/office/2007/relationships/hdphoto" Target="../media/hdphoto28.wdp"/></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7.xml"/><Relationship Id="rId4" Type="http://schemas.microsoft.com/office/2007/relationships/hdphoto" Target="../media/hdphoto29.wdp"/></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colab.research.google.com/drive/1HOMQRjHZNeoBwSbdMh8TnQeQipXNwWBX?usp=sharing" TargetMode="External"/><Relationship Id="rId3" Type="http://schemas.openxmlformats.org/officeDocument/2006/relationships/audio" Target="../media/audio1.wav"/><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drive.google.com/drive/folders/1VHah41RuQD1AOv2GP7K16SGCrZPKA4OC?usp=sharing" TargetMode="External"/><Relationship Id="rId5" Type="http://schemas.openxmlformats.org/officeDocument/2006/relationships/image" Target="../media/image62.png"/><Relationship Id="rId4" Type="http://schemas.openxmlformats.org/officeDocument/2006/relationships/hyperlink" Target="https://github.com/awesomedeba10/Zomato-Restaurant-Clustering-Sentiment-Analysis----AlmaBetter-Capstone-Project"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Zomato Restaurant Clustering &amp; Sentiment Analysis</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1524000" y="3128009"/>
            <a:ext cx="7978588" cy="1790700"/>
          </a:xfrm>
        </p:spPr>
        <p:txBody>
          <a:bodyPr/>
          <a:lstStyle/>
          <a:p>
            <a:r>
              <a:rPr lang="en-US" sz="2000" dirty="0"/>
              <a:t>by</a:t>
            </a:r>
            <a:r>
              <a:rPr lang="en-US" dirty="0"/>
              <a:t> </a:t>
            </a:r>
            <a:r>
              <a:rPr lang="en-US" sz="2200" dirty="0"/>
              <a:t>Debanjan Ganguly</a:t>
            </a:r>
          </a:p>
          <a:p>
            <a:r>
              <a:rPr lang="en-US" sz="2000" dirty="0"/>
              <a:t>Data Science Trainee</a:t>
            </a:r>
          </a:p>
          <a:p>
            <a:r>
              <a:rPr lang="en-US" dirty="0"/>
              <a:t>AlmaBetter, Bengaluru</a:t>
            </a:r>
          </a:p>
        </p:txBody>
      </p:sp>
    </p:spTree>
    <p:extLst>
      <p:ext uri="{BB962C8B-B14F-4D97-AF65-F5344CB8AC3E}">
        <p14:creationId xmlns:p14="http://schemas.microsoft.com/office/powerpoint/2010/main" val="299758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7</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Ratings of the Restaurants by the Top Reviewers</a:t>
            </a:r>
          </a:p>
        </p:txBody>
      </p:sp>
      <p:pic>
        <p:nvPicPr>
          <p:cNvPr id="1026" name="Picture 2">
            <a:extLst>
              <a:ext uri="{FF2B5EF4-FFF2-40B4-BE49-F238E27FC236}">
                <a16:creationId xmlns:a16="http://schemas.microsoft.com/office/drawing/2014/main" id="{75DBD32B-CED2-22DC-37A3-B1BF3362557D}"/>
              </a:ext>
            </a:extLst>
          </p:cNvPr>
          <p:cNvPicPr>
            <a:picLocks noChangeAspect="1" noChangeArrowheads="1"/>
          </p:cNvPicPr>
          <p:nvPr/>
        </p:nvPicPr>
        <p:blipFill>
          <a:blip r:embed="rId2"/>
          <a:srcRect/>
          <a:stretch/>
        </p:blipFill>
        <p:spPr bwMode="auto">
          <a:xfrm>
            <a:off x="604433" y="1890033"/>
            <a:ext cx="5370063" cy="45193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48FA656-60B1-CF75-3347-C0583C80DD23}"/>
              </a:ext>
            </a:extLst>
          </p:cNvPr>
          <p:cNvPicPr>
            <a:picLocks noChangeAspect="1"/>
          </p:cNvPicPr>
          <p:nvPr/>
        </p:nvPicPr>
        <p:blipFill>
          <a:blip r:embed="rId3"/>
          <a:stretch>
            <a:fillRect/>
          </a:stretch>
        </p:blipFill>
        <p:spPr>
          <a:xfrm>
            <a:off x="6096000" y="1843871"/>
            <a:ext cx="5619228" cy="4565501"/>
          </a:xfrm>
          <a:prstGeom prst="rect">
            <a:avLst/>
          </a:prstGeom>
        </p:spPr>
      </p:pic>
    </p:spTree>
    <p:extLst>
      <p:ext uri="{BB962C8B-B14F-4D97-AF65-F5344CB8AC3E}">
        <p14:creationId xmlns:p14="http://schemas.microsoft.com/office/powerpoint/2010/main" val="247683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Exploratory Data Analysis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8</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Most Frequent words in Positive and Negative Reviews </a:t>
            </a:r>
          </a:p>
        </p:txBody>
      </p:sp>
      <p:pic>
        <p:nvPicPr>
          <p:cNvPr id="10" name="Content Placeholder 9">
            <a:extLst>
              <a:ext uri="{FF2B5EF4-FFF2-40B4-BE49-F238E27FC236}">
                <a16:creationId xmlns:a16="http://schemas.microsoft.com/office/drawing/2014/main" id="{EF3B52CD-BD0C-9603-FFF0-FDC1491A47F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12000" contrast="40000"/>
                    </a14:imgEffect>
                  </a14:imgLayer>
                </a14:imgProps>
              </a:ext>
              <a:ext uri="{28A0092B-C50C-407E-A947-70E740481C1C}">
                <a14:useLocalDpi xmlns:a14="http://schemas.microsoft.com/office/drawing/2010/main" val="0"/>
              </a:ext>
            </a:extLst>
          </a:blip>
          <a:stretch>
            <a:fillRect/>
          </a:stretch>
        </p:blipFill>
        <p:spPr bwMode="auto">
          <a:xfrm>
            <a:off x="604434" y="1976054"/>
            <a:ext cx="11031752" cy="3761358"/>
          </a:xfrm>
          <a:prstGeom prst="rect">
            <a:avLst/>
          </a:prstGeom>
          <a:noFill/>
          <a:ln>
            <a:noFill/>
          </a:ln>
        </p:spPr>
      </p:pic>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811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Exploratory Data Analysis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9</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Review Length vs Rating vs Number of Reviews</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9179FE0-63AB-77BE-158F-D45B91530BE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604434" y="2284354"/>
            <a:ext cx="5330200" cy="2934412"/>
          </a:xfrm>
          <a:prstGeom prst="rect">
            <a:avLst/>
          </a:prstGeom>
          <a:noFill/>
          <a:ln>
            <a:noFill/>
          </a:ln>
        </p:spPr>
      </p:pic>
      <p:pic>
        <p:nvPicPr>
          <p:cNvPr id="14" name="Picture 13">
            <a:extLst>
              <a:ext uri="{FF2B5EF4-FFF2-40B4-BE49-F238E27FC236}">
                <a16:creationId xmlns:a16="http://schemas.microsoft.com/office/drawing/2014/main" id="{9CFC31A9-D8BC-833A-CA85-BEBA2FEF1A2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40000"/>
                    </a14:imgEffect>
                  </a14:imgLayer>
                </a14:imgProps>
              </a:ext>
              <a:ext uri="{28A0092B-C50C-407E-A947-70E740481C1C}">
                <a14:useLocalDpi xmlns:a14="http://schemas.microsoft.com/office/drawing/2010/main" val="0"/>
              </a:ext>
            </a:extLst>
          </a:blip>
          <a:stretch>
            <a:fillRect/>
          </a:stretch>
        </p:blipFill>
        <p:spPr>
          <a:xfrm>
            <a:off x="6257368" y="2268544"/>
            <a:ext cx="5685246" cy="2916767"/>
          </a:xfrm>
          <a:prstGeom prst="rect">
            <a:avLst/>
          </a:prstGeom>
        </p:spPr>
      </p:pic>
    </p:spTree>
    <p:extLst>
      <p:ext uri="{BB962C8B-B14F-4D97-AF65-F5344CB8AC3E}">
        <p14:creationId xmlns:p14="http://schemas.microsoft.com/office/powerpoint/2010/main" val="115041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Kmeans Clustering : Finding best number of clusters through Elbow method and Silhouette Analysis</a:t>
            </a:r>
          </a:p>
        </p:txBody>
      </p:sp>
      <p:pic>
        <p:nvPicPr>
          <p:cNvPr id="10" name="Content Placeholder 9">
            <a:extLst>
              <a:ext uri="{FF2B5EF4-FFF2-40B4-BE49-F238E27FC236}">
                <a16:creationId xmlns:a16="http://schemas.microsoft.com/office/drawing/2014/main" id="{EF3B52CD-BD0C-9603-FFF0-FDC1491A47F7}"/>
              </a:ext>
            </a:extLst>
          </p:cNvPr>
          <p:cNvPicPr>
            <a:picLocks noGrp="1" noChangeAspect="1"/>
          </p:cNvPicPr>
          <p:nvPr>
            <p:ph idx="1"/>
          </p:nvPr>
        </p:nvPicPr>
        <p:blipFill>
          <a:blip r:embed="rId2"/>
          <a:srcRect/>
          <a:stretch/>
        </p:blipFill>
        <p:spPr bwMode="auto">
          <a:xfrm>
            <a:off x="604434" y="2037720"/>
            <a:ext cx="11031752" cy="3638026"/>
          </a:xfrm>
          <a:prstGeom prst="rect">
            <a:avLst/>
          </a:prstGeom>
          <a:noFill/>
          <a:ln>
            <a:noFill/>
          </a:ln>
        </p:spPr>
      </p:pic>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888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Silhouette Analysis for Kmeans Clustering with n_clusters  = 3, average silhouette score is : 0.260951107</a:t>
            </a:r>
          </a:p>
        </p:txBody>
      </p:sp>
      <p:pic>
        <p:nvPicPr>
          <p:cNvPr id="10" name="Content Placeholder 9">
            <a:extLst>
              <a:ext uri="{FF2B5EF4-FFF2-40B4-BE49-F238E27FC236}">
                <a16:creationId xmlns:a16="http://schemas.microsoft.com/office/drawing/2014/main" id="{EF3B52CD-BD0C-9603-FFF0-FDC1491A47F7}"/>
              </a:ext>
            </a:extLst>
          </p:cNvPr>
          <p:cNvPicPr>
            <a:picLocks noGrp="1" noChangeAspect="1"/>
          </p:cNvPicPr>
          <p:nvPr>
            <p:ph idx="1"/>
          </p:nvPr>
        </p:nvPicPr>
        <p:blipFill rotWithShape="1">
          <a:blip r:embed="rId2"/>
          <a:srcRect t="5575" b="-5575"/>
          <a:stretch/>
        </p:blipFill>
        <p:spPr bwMode="auto">
          <a:xfrm>
            <a:off x="635842" y="1889409"/>
            <a:ext cx="10920316" cy="4790171"/>
          </a:xfrm>
          <a:prstGeom prst="rect">
            <a:avLst/>
          </a:prstGeom>
          <a:noFill/>
          <a:ln>
            <a:noFill/>
          </a:ln>
        </p:spPr>
      </p:pic>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13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Silhouette Analysis for Kmeans Clustering with n_clusters  = 4, average silhouette score is : 0.290576127</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3E4CE27A-53D3-1323-A39B-4D76F7A8FC37}"/>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bright="-12000" contrast="40000"/>
                    </a14:imgEffect>
                  </a14:imgLayer>
                </a14:imgProps>
              </a:ext>
              <a:ext uri="{28A0092B-C50C-407E-A947-70E740481C1C}">
                <a14:useLocalDpi xmlns:a14="http://schemas.microsoft.com/office/drawing/2010/main" val="0"/>
              </a:ext>
            </a:extLst>
          </a:blip>
          <a:srcRect t="5289" b="-5289"/>
          <a:stretch/>
        </p:blipFill>
        <p:spPr bwMode="auto">
          <a:xfrm>
            <a:off x="604434" y="1889409"/>
            <a:ext cx="10853765" cy="4764235"/>
          </a:xfrm>
          <a:prstGeom prst="rect">
            <a:avLst/>
          </a:prstGeom>
          <a:noFill/>
          <a:ln>
            <a:noFill/>
          </a:ln>
        </p:spPr>
      </p:pic>
    </p:spTree>
    <p:extLst>
      <p:ext uri="{BB962C8B-B14F-4D97-AF65-F5344CB8AC3E}">
        <p14:creationId xmlns:p14="http://schemas.microsoft.com/office/powerpoint/2010/main" val="2758831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Silhouette Analysis for Kmeans Clustering with n_clusters  = 5, average silhouette score is : 0.3265044204</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3E4CE27A-53D3-1323-A39B-4D76F7A8FC37}"/>
              </a:ext>
            </a:extLst>
          </p:cNvPr>
          <p:cNvPicPr>
            <a:picLocks noGrp="1" noChangeAspect="1"/>
          </p:cNvPicPr>
          <p:nvPr>
            <p:ph idx="1"/>
          </p:nvPr>
        </p:nvPicPr>
        <p:blipFill rotWithShape="1">
          <a:blip r:embed="rId2"/>
          <a:srcRect t="5289" b="-5289"/>
          <a:stretch/>
        </p:blipFill>
        <p:spPr bwMode="auto">
          <a:xfrm>
            <a:off x="604434" y="1725775"/>
            <a:ext cx="10992834" cy="4864596"/>
          </a:xfrm>
          <a:prstGeom prst="rect">
            <a:avLst/>
          </a:prstGeom>
          <a:noFill/>
          <a:ln>
            <a:noFill/>
          </a:ln>
        </p:spPr>
      </p:pic>
    </p:spTree>
    <p:extLst>
      <p:ext uri="{BB962C8B-B14F-4D97-AF65-F5344CB8AC3E}">
        <p14:creationId xmlns:p14="http://schemas.microsoft.com/office/powerpoint/2010/main" val="427685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Silhouette Analysis for Kmeans Clustering with n_clusters  = 6, average silhouette score is : 0.3131077512</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04523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3E4CE27A-53D3-1323-A39B-4D76F7A8FC37}"/>
              </a:ext>
            </a:extLst>
          </p:cNvPr>
          <p:cNvPicPr>
            <a:picLocks noGrp="1" noChangeAspect="1"/>
          </p:cNvPicPr>
          <p:nvPr>
            <p:ph idx="1"/>
          </p:nvPr>
        </p:nvPicPr>
        <p:blipFill rotWithShape="1">
          <a:blip r:embed="rId2"/>
          <a:srcRect t="6045" b="-6045"/>
          <a:stretch/>
        </p:blipFill>
        <p:spPr bwMode="auto">
          <a:xfrm>
            <a:off x="604434" y="1725775"/>
            <a:ext cx="10992834" cy="4976108"/>
          </a:xfrm>
          <a:prstGeom prst="rect">
            <a:avLst/>
          </a:prstGeom>
          <a:noFill/>
          <a:ln>
            <a:noFill/>
          </a:ln>
        </p:spPr>
      </p:pic>
    </p:spTree>
    <p:extLst>
      <p:ext uri="{BB962C8B-B14F-4D97-AF65-F5344CB8AC3E}">
        <p14:creationId xmlns:p14="http://schemas.microsoft.com/office/powerpoint/2010/main" val="234959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
                    </a14:imgEffect>
                  </a14:imgLayer>
                </a14:imgProps>
              </a:ext>
            </a:extLst>
          </a:blip>
          <a:srcRect/>
          <a:stretch/>
        </p:blipFill>
        <p:spPr bwMode="auto">
          <a:xfrm>
            <a:off x="604434" y="1890034"/>
            <a:ext cx="11082044" cy="4519338"/>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6</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clusters in 2d using t-SNE (perplexity = 40)</a:t>
            </a:r>
          </a:p>
        </p:txBody>
      </p:sp>
    </p:spTree>
    <p:extLst>
      <p:ext uri="{BB962C8B-B14F-4D97-AF65-F5344CB8AC3E}">
        <p14:creationId xmlns:p14="http://schemas.microsoft.com/office/powerpoint/2010/main" val="360111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2000"/>
                    </a14:imgEffect>
                  </a14:imgLayer>
                </a14:imgProps>
              </a:ext>
            </a:extLst>
          </a:blip>
          <a:srcRect/>
          <a:stretch/>
        </p:blipFill>
        <p:spPr bwMode="auto">
          <a:xfrm>
            <a:off x="1168053" y="1543212"/>
            <a:ext cx="9855893" cy="5054166"/>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7</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clusters in 3d using t-SNE (perplexity = 40)</a:t>
            </a:r>
          </a:p>
        </p:txBody>
      </p:sp>
    </p:spTree>
    <p:extLst>
      <p:ext uri="{BB962C8B-B14F-4D97-AF65-F5344CB8AC3E}">
        <p14:creationId xmlns:p14="http://schemas.microsoft.com/office/powerpoint/2010/main" val="340744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285680-A638-4BD7-B2C9-C8766AB4E3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750050" y="1737225"/>
            <a:ext cx="7215209" cy="4058555"/>
          </a:xfrm>
          <a:prstGeom prst="rect">
            <a:avLst/>
          </a:prstGeom>
          <a:effectLst>
            <a:glow>
              <a:schemeClr val="accent1"/>
            </a:glow>
            <a:softEdge rad="215900"/>
          </a:effectLst>
        </p:spPr>
      </p:pic>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Introduction</a:t>
            </a:r>
          </a:p>
        </p:txBody>
      </p:sp>
      <p:sp>
        <p:nvSpPr>
          <p:cNvPr id="1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738A79C2-D5F1-497C-8118-2E6C281548F2}"/>
              </a:ext>
            </a:extLst>
          </p:cNvPr>
          <p:cNvSpPr txBox="1">
            <a:spLocks/>
          </p:cNvSpPr>
          <p:nvPr/>
        </p:nvSpPr>
        <p:spPr>
          <a:xfrm>
            <a:off x="607363" y="1502609"/>
            <a:ext cx="4896965" cy="5060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Zomato is an Indian restaurant aggregator and food delivery start-up founded by Deepinder Goyal and Pankaj Chaddah in 2008. Zomato provides information, menus and user-reviews of restaurants, and also has food delivery options from partner restaurants in select cities.</a:t>
            </a:r>
          </a:p>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India is quite famous for its diverse multi cuisine available in a large number of restaurants and hotel resorts, which is reminiscent of unity in diversity. Restaurant business in India is always evolving. More Indians are warming up to the idea of eating restaurant food whether by dining outside or getting food delivered. The growing number of restaurants in every state of India has been a motivation to inspect the data to get some insights, interesting facts and figures about the Indian food industry in each city. So, this project focuses on analyzing the Zomato restaurant data for each city in India. Starting with EDA we’ve focused on clustering restaurants by cost, ratings and cuisines served. We’ve analyzed the reviews given and performed sentiment analysis and topic modelling too.</a:t>
            </a:r>
          </a:p>
          <a:p>
            <a:pPr marL="0" indent="0">
              <a:lnSpc>
                <a:spcPts val="1800"/>
              </a:lnSpc>
              <a:spcAft>
                <a:spcPts val="600"/>
              </a:spcAft>
              <a:buNone/>
            </a:pPr>
            <a:endParaRPr lang="en-US" sz="12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97439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12000" contrast="40000"/>
                    </a14:imgEffect>
                  </a14:imgLayer>
                </a14:imgProps>
              </a:ext>
              <a:ext uri="{28A0092B-C50C-407E-A947-70E740481C1C}">
                <a14:useLocalDpi xmlns:a14="http://schemas.microsoft.com/office/drawing/2010/main" val="0"/>
              </a:ext>
            </a:extLst>
          </a:blip>
          <a:srcRect/>
          <a:stretch>
            <a:fillRect/>
          </a:stretch>
        </p:blipFill>
        <p:spPr bwMode="auto">
          <a:xfrm>
            <a:off x="604434" y="2000921"/>
            <a:ext cx="10840064" cy="4572000"/>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(KMeans)</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8</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From Silhouette Analysis, we can identify n_clusters = 4 as optimum number of cluster</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433332"/>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795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1386EF-3E7E-BB03-8FBD-E95CF426F6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contrast="40000"/>
                    </a14:imgEffect>
                  </a14:imgLayer>
                </a14:imgProps>
              </a:ext>
            </a:extLst>
          </a:blip>
          <a:srcRect/>
          <a:stretch/>
        </p:blipFill>
        <p:spPr>
          <a:xfrm>
            <a:off x="604434" y="3774567"/>
            <a:ext cx="4249688" cy="2634807"/>
          </a:xfrm>
          <a:prstGeom prst="rect">
            <a:avLst/>
          </a:prstGeom>
        </p:spPr>
      </p:pic>
      <p:sp>
        <p:nvSpPr>
          <p:cNvPr id="14" name="Title 2">
            <a:extLst>
              <a:ext uri="{FF2B5EF4-FFF2-40B4-BE49-F238E27FC236}">
                <a16:creationId xmlns:a16="http://schemas.microsoft.com/office/drawing/2014/main" id="{FE453B03-4CDA-C1EB-984D-B1B90CA516AD}"/>
              </a:ext>
            </a:extLst>
          </p:cNvPr>
          <p:cNvSpPr txBox="1">
            <a:spLocks/>
          </p:cNvSpPr>
          <p:nvPr/>
        </p:nvSpPr>
        <p:spPr>
          <a:xfrm>
            <a:off x="604434" y="448626"/>
            <a:ext cx="10215966" cy="7477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IN"/>
              <a:t>Restaurant Clustering (KMeans)</a:t>
            </a:r>
            <a:endParaRPr lang="en-IN" dirty="0"/>
          </a:p>
        </p:txBody>
      </p:sp>
      <p:sp>
        <p:nvSpPr>
          <p:cNvPr id="15" name="Step 2" descr="Step 2:">
            <a:extLst>
              <a:ext uri="{FF2B5EF4-FFF2-40B4-BE49-F238E27FC236}">
                <a16:creationId xmlns:a16="http://schemas.microsoft.com/office/drawing/2014/main" id="{BAE1D8DC-2D83-D279-AC17-C456AB572118}"/>
              </a:ext>
            </a:extLst>
          </p:cNvPr>
          <p:cNvSpPr/>
          <p:nvPr/>
        </p:nvSpPr>
        <p:spPr bwMode="blackWhite">
          <a:xfrm>
            <a:off x="733801" y="1360648"/>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9</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6" name="Text Placeholder 6" descr="3D Models">
            <a:extLst>
              <a:ext uri="{FF2B5EF4-FFF2-40B4-BE49-F238E27FC236}">
                <a16:creationId xmlns:a16="http://schemas.microsoft.com/office/drawing/2014/main" id="{943BEE3E-48F9-822C-1C64-03BABC2E4E83}"/>
              </a:ext>
            </a:extLst>
          </p:cNvPr>
          <p:cNvSpPr txBox="1">
            <a:spLocks/>
          </p:cNvSpPr>
          <p:nvPr/>
        </p:nvSpPr>
        <p:spPr>
          <a:xfrm>
            <a:off x="1097554" y="1360648"/>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clusters against cuisines served</a:t>
            </a:r>
          </a:p>
        </p:txBody>
      </p:sp>
      <p:pic>
        <p:nvPicPr>
          <p:cNvPr id="2052" name="Picture 4" descr="Word Cloud">
            <a:extLst>
              <a:ext uri="{FF2B5EF4-FFF2-40B4-BE49-F238E27FC236}">
                <a16:creationId xmlns:a16="http://schemas.microsoft.com/office/drawing/2014/main" id="{BD6CFF79-C6A1-161E-B4C1-EC81482DC7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2664450" y="1725773"/>
            <a:ext cx="3594032" cy="21056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rd Cloud">
            <a:extLst>
              <a:ext uri="{FF2B5EF4-FFF2-40B4-BE49-F238E27FC236}">
                <a16:creationId xmlns:a16="http://schemas.microsoft.com/office/drawing/2014/main" id="{93A163EC-124B-D4C4-CCDA-BD3B6D28A61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6421017" y="1360647"/>
            <a:ext cx="5166549" cy="37715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ord Cloud">
            <a:extLst>
              <a:ext uri="{FF2B5EF4-FFF2-40B4-BE49-F238E27FC236}">
                <a16:creationId xmlns:a16="http://schemas.microsoft.com/office/drawing/2014/main" id="{93ABD99B-62E0-FCA0-B3FC-55AE82B3F62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5856314" y="4583151"/>
            <a:ext cx="3042359" cy="182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880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colorTemperature colorTemp="6400"/>
                    </a14:imgEffect>
                  </a14:imgLayer>
                </a14:imgProps>
              </a:ext>
            </a:extLst>
          </a:blip>
          <a:srcRect t="3760" b="-3760"/>
          <a:stretch/>
        </p:blipFill>
        <p:spPr bwMode="auto">
          <a:xfrm>
            <a:off x="604434" y="1890034"/>
            <a:ext cx="11015137" cy="4786967"/>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(Agglomerative Clustering)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Dendrogram with Horizontal Threshold Line, 6 vertical lines cross the threshold ; optimal n_clusters = 6</a:t>
            </a:r>
          </a:p>
        </p:txBody>
      </p:sp>
    </p:spTree>
    <p:extLst>
      <p:ext uri="{BB962C8B-B14F-4D97-AF65-F5344CB8AC3E}">
        <p14:creationId xmlns:p14="http://schemas.microsoft.com/office/powerpoint/2010/main" val="4183745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rotWithShape="1">
          <a:blip r:embed="rId2"/>
          <a:srcRect l="6944" r="6944"/>
          <a:stretch/>
        </p:blipFill>
        <p:spPr bwMode="auto">
          <a:xfrm>
            <a:off x="604434" y="1890034"/>
            <a:ext cx="11015137" cy="4786967"/>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(Agglomerative Clustering)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hierarchical clusters in 2d using t-SNE (perplexity = 40)</a:t>
            </a:r>
          </a:p>
        </p:txBody>
      </p:sp>
    </p:spTree>
    <p:extLst>
      <p:ext uri="{BB962C8B-B14F-4D97-AF65-F5344CB8AC3E}">
        <p14:creationId xmlns:p14="http://schemas.microsoft.com/office/powerpoint/2010/main" val="2166540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rotWithShape="1">
          <a:blip r:embed="rId2"/>
          <a:srcRect t="2626" b="2626"/>
          <a:stretch/>
        </p:blipFill>
        <p:spPr bwMode="auto">
          <a:xfrm>
            <a:off x="588431" y="1543212"/>
            <a:ext cx="11015137" cy="4786967"/>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(Agglomerative Clustering)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hierarchical clusters in 3d using t-SNE (perplexity = 40)</a:t>
            </a:r>
          </a:p>
        </p:txBody>
      </p:sp>
    </p:spTree>
    <p:extLst>
      <p:ext uri="{BB962C8B-B14F-4D97-AF65-F5344CB8AC3E}">
        <p14:creationId xmlns:p14="http://schemas.microsoft.com/office/powerpoint/2010/main" val="3946994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a:blip r:embed="rId2"/>
          <a:srcRect/>
          <a:stretch/>
        </p:blipFill>
        <p:spPr bwMode="auto">
          <a:xfrm>
            <a:off x="621631" y="2000921"/>
            <a:ext cx="10964484" cy="4572000"/>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(Agglomerative Clustering)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Cost and Avg rating against Hierarchical Clusters</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433332"/>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80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Word Cloud">
            <a:extLst>
              <a:ext uri="{FF2B5EF4-FFF2-40B4-BE49-F238E27FC236}">
                <a16:creationId xmlns:a16="http://schemas.microsoft.com/office/drawing/2014/main" id="{F62CC9BE-EF23-3955-563A-480B0D75D9D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604434" y="1794478"/>
            <a:ext cx="3896232" cy="218279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(Agglomerative Clustering)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clusters against cuisines served</a:t>
            </a:r>
          </a:p>
        </p:txBody>
      </p:sp>
      <p:pic>
        <p:nvPicPr>
          <p:cNvPr id="3074" name="Picture 2" descr="Word Cloud">
            <a:extLst>
              <a:ext uri="{FF2B5EF4-FFF2-40B4-BE49-F238E27FC236}">
                <a16:creationId xmlns:a16="http://schemas.microsoft.com/office/drawing/2014/main" id="{0252E678-BC82-9619-E61F-DF7A518380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42050" y="3569097"/>
            <a:ext cx="4485291" cy="27808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ord Cloud">
            <a:extLst>
              <a:ext uri="{FF2B5EF4-FFF2-40B4-BE49-F238E27FC236}">
                <a16:creationId xmlns:a16="http://schemas.microsoft.com/office/drawing/2014/main" id="{B9E03A95-BDBC-4FC3-3AB3-6A9FF65F389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445033" y="1262051"/>
            <a:ext cx="4142533" cy="22552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ord Cloud">
            <a:extLst>
              <a:ext uri="{FF2B5EF4-FFF2-40B4-BE49-F238E27FC236}">
                <a16:creationId xmlns:a16="http://schemas.microsoft.com/office/drawing/2014/main" id="{51E91E8A-8542-E9BA-77BF-BC91CDF4AA4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949997" y="3421110"/>
            <a:ext cx="3637569" cy="225529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Word Cloud">
            <a:extLst>
              <a:ext uri="{FF2B5EF4-FFF2-40B4-BE49-F238E27FC236}">
                <a16:creationId xmlns:a16="http://schemas.microsoft.com/office/drawing/2014/main" id="{C39CAD4F-E790-5095-9F10-9CB1B6CAFD1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5327870" y="4548756"/>
            <a:ext cx="2369645" cy="146918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ord Cloud">
            <a:extLst>
              <a:ext uri="{FF2B5EF4-FFF2-40B4-BE49-F238E27FC236}">
                <a16:creationId xmlns:a16="http://schemas.microsoft.com/office/drawing/2014/main" id="{49CF3A9D-9372-2DFB-77AB-65FFCC96FED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4630033" y="1763907"/>
            <a:ext cx="2685633" cy="166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105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46D8E11-60C1-49F0-8208-20A348B869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
                    </a14:imgEffect>
                  </a14:imgLayer>
                </a14:imgProps>
              </a:ext>
            </a:extLst>
          </a:blip>
          <a:srcRect/>
          <a:stretch/>
        </p:blipFill>
        <p:spPr>
          <a:xfrm>
            <a:off x="5153625" y="1448576"/>
            <a:ext cx="6396108" cy="2794029"/>
          </a:xfrm>
          <a:prstGeom prst="rect">
            <a:avLst/>
          </a:prstGeom>
          <a:effectLst>
            <a:softEdge rad="50800"/>
          </a:effectLst>
        </p:spPr>
      </p:pic>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IN" dirty="0"/>
              <a:t>Restaurant Clustering (DBScan)</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604434" y="1844811"/>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srgbClr val="FF0000"/>
                </a:solidFill>
                <a:latin typeface="Segoe UI Semibold" panose="020B0702040204020203" pitchFamily="34" charset="0"/>
                <a:cs typeface="Segoe UI Semibold" panose="020B0702040204020203" pitchFamily="34" charset="0"/>
              </a:rPr>
              <a:t>DBSCAN</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stands for </a:t>
            </a:r>
            <a:r>
              <a:rPr lang="en-US" sz="1200" dirty="0">
                <a:solidFill>
                  <a:srgbClr val="FF0000"/>
                </a:solidFill>
                <a:latin typeface="Segoe UI Semibold" panose="020B0702040204020203" pitchFamily="34" charset="0"/>
                <a:cs typeface="Segoe UI Semibold" panose="020B0702040204020203" pitchFamily="34" charset="0"/>
              </a:rPr>
              <a:t>Density-Based Spatial Clustering</a:t>
            </a:r>
          </a:p>
          <a:p>
            <a:pPr marL="0" indent="0">
              <a:lnSpc>
                <a:spcPts val="1800"/>
              </a:lnSpc>
              <a:spcAft>
                <a:spcPts val="600"/>
              </a:spcAft>
              <a:buNone/>
            </a:pPr>
            <a:r>
              <a:rPr lang="en-US" sz="1200" dirty="0">
                <a:solidFill>
                  <a:srgbClr val="FF0000"/>
                </a:solidFill>
                <a:latin typeface="Segoe UI Semibold" panose="020B0702040204020203" pitchFamily="34" charset="0"/>
                <a:cs typeface="Segoe UI Semibold" panose="020B0702040204020203" pitchFamily="34" charset="0"/>
              </a:rPr>
              <a:t>DBSCAN</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requires only two parameters: </a:t>
            </a:r>
            <a:r>
              <a:rPr lang="en-US" sz="1200" dirty="0">
                <a:solidFill>
                  <a:srgbClr val="FF0000"/>
                </a:solidFill>
                <a:latin typeface="Segoe UI Semibold" panose="020B0702040204020203" pitchFamily="34" charset="0"/>
                <a:cs typeface="Segoe UI Semibold" panose="020B0702040204020203" pitchFamily="34" charset="0"/>
              </a:rPr>
              <a:t>epsilon</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and </a:t>
            </a:r>
            <a:r>
              <a:rPr lang="en-US" sz="1200" dirty="0">
                <a:solidFill>
                  <a:srgbClr val="FF0000"/>
                </a:solidFill>
                <a:latin typeface="Segoe UI Semibold" panose="020B0702040204020203" pitchFamily="34" charset="0"/>
                <a:cs typeface="Segoe UI Semibold" panose="020B0702040204020203" pitchFamily="34" charset="0"/>
              </a:rPr>
              <a:t>minPoints</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Epsilon is the radius of the circle to be created around each data point to check the density and minPoints is the minimum number of data points required inside that circle for that data point to be classified as a Core point.</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529427" y="3914897"/>
            <a:ext cx="4006714" cy="311036"/>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350" dirty="0">
                <a:solidFill>
                  <a:prstClr val="black">
                    <a:lumMod val="75000"/>
                    <a:lumOff val="25000"/>
                  </a:prstClr>
                </a:solidFill>
                <a:latin typeface="Segoe UI Semibold" panose="020B0702040204020203" pitchFamily="34" charset="0"/>
                <a:cs typeface="Segoe UI Semibold" panose="020B0702040204020203" pitchFamily="34" charset="0"/>
              </a:rPr>
              <a:t>The process to extract hyper parameters are below:</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6" y="4542662"/>
            <a:ext cx="4654192" cy="153541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srgbClr val="FF0000"/>
                </a:solidFill>
                <a:latin typeface="Segoe UI Semibold" panose="020B0702040204020203" pitchFamily="34" charset="0"/>
                <a:cs typeface="Segoe UI Semibold" panose="020B0702040204020203" pitchFamily="34" charset="0"/>
              </a:rPr>
              <a:t>minPoints</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Normally, in case of dimension greater than </a:t>
            </a:r>
            <a:r>
              <a:rPr lang="en-US" dirty="0">
                <a:solidFill>
                  <a:srgbClr val="FF0000"/>
                </a:solidFill>
                <a:latin typeface="Segoe UI Semibold" panose="020B0702040204020203" pitchFamily="34" charset="0"/>
                <a:cs typeface="Segoe UI Semibold" panose="020B0702040204020203" pitchFamily="34" charset="0"/>
              </a:rPr>
              <a:t>2</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min samples should be </a:t>
            </a:r>
            <a:r>
              <a:rPr lang="en-US" dirty="0">
                <a:solidFill>
                  <a:srgbClr val="FF0000"/>
                </a:solidFill>
                <a:latin typeface="Segoe UI Semibold" panose="020B0702040204020203" pitchFamily="34" charset="0"/>
                <a:cs typeface="Segoe UI Semibold" panose="020B0702040204020203" pitchFamily="34" charset="0"/>
              </a:rPr>
              <a:t>2*Dimensions</a:t>
            </a:r>
          </a:p>
        </p:txBody>
      </p:sp>
      <p:sp>
        <p:nvSpPr>
          <p:cNvPr id="18" name="Number 2" descr="Number 2">
            <a:extLst>
              <a:ext uri="{FF2B5EF4-FFF2-40B4-BE49-F238E27FC236}">
                <a16:creationId xmlns:a16="http://schemas.microsoft.com/office/drawing/2014/main" id="{7B9F8B8E-7DC5-4C2A-830A-00FAB93EB673}"/>
              </a:ext>
            </a:extLst>
          </p:cNvPr>
          <p:cNvSpPr/>
          <p:nvPr/>
        </p:nvSpPr>
        <p:spPr bwMode="blackWhite">
          <a:xfrm>
            <a:off x="5972995"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Step 2" descr="Insert the 3D model by selecting the file and clicking on Insert.&#10;The 3D Model will now be placed onto your PowerPoint slide">
            <a:extLst>
              <a:ext uri="{FF2B5EF4-FFF2-40B4-BE49-F238E27FC236}">
                <a16:creationId xmlns:a16="http://schemas.microsoft.com/office/drawing/2014/main" id="{E8CF7027-BE27-4511-BF93-62E0C7BA3260}"/>
              </a:ext>
            </a:extLst>
          </p:cNvPr>
          <p:cNvSpPr txBox="1">
            <a:spLocks/>
          </p:cNvSpPr>
          <p:nvPr/>
        </p:nvSpPr>
        <p:spPr>
          <a:xfrm>
            <a:off x="6404611" y="4508499"/>
            <a:ext cx="5148052" cy="279402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srgbClr val="FF0000"/>
                </a:solidFill>
                <a:latin typeface="Segoe UI Semibold" panose="020B0702040204020203" pitchFamily="34" charset="0"/>
                <a:cs typeface="Segoe UI Semibold" panose="020B0702040204020203" pitchFamily="34" charset="0"/>
              </a:rPr>
              <a:t>epsilon</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obtain epsilon, we will perform </a:t>
            </a:r>
            <a:r>
              <a:rPr lang="en-US" dirty="0">
                <a:solidFill>
                  <a:srgbClr val="FF0000"/>
                </a:solidFill>
                <a:latin typeface="Segoe UI Semibold" panose="020B0702040204020203" pitchFamily="34" charset="0"/>
                <a:cs typeface="Segoe UI Semibold" panose="020B0702040204020203" pitchFamily="34" charset="0"/>
              </a:rPr>
              <a:t>KNearestNeighbors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with </a:t>
            </a:r>
            <a:r>
              <a:rPr lang="en-US" dirty="0">
                <a:solidFill>
                  <a:srgbClr val="FF0000"/>
                </a:solidFill>
                <a:latin typeface="Segoe UI Semibold" panose="020B0702040204020203" pitchFamily="34" charset="0"/>
                <a:cs typeface="Segoe UI Semibold" panose="020B0702040204020203" pitchFamily="34" charset="0"/>
              </a:rPr>
              <a:t>k = 2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 need the distance between a point and its nearest data point for all data points in the dataset. We will plot it, The optimum value of </a:t>
            </a:r>
            <a:r>
              <a:rPr lang="en-US" dirty="0">
                <a:solidFill>
                  <a:srgbClr val="FF0000"/>
                </a:solidFill>
                <a:latin typeface="Segoe UI Semibold" panose="020B0702040204020203" pitchFamily="34" charset="0"/>
                <a:cs typeface="Segoe UI Semibold" panose="020B0702040204020203" pitchFamily="34" charset="0"/>
              </a:rPr>
              <a:t>epsilon</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is at the point of maximum curvature in the </a:t>
            </a:r>
            <a:r>
              <a:rPr lang="en-US" dirty="0">
                <a:solidFill>
                  <a:srgbClr val="FF0000"/>
                </a:solidFill>
                <a:latin typeface="Segoe UI Semibold" panose="020B0702040204020203" pitchFamily="34" charset="0"/>
                <a:cs typeface="Segoe UI Semibold" panose="020B0702040204020203" pitchFamily="34" charset="0"/>
              </a:rPr>
              <a:t>K-Distance Graph</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By looking at the curve visually, it looks like maximum curvature of the curve is about 1.75. So we took </a:t>
            </a:r>
            <a:r>
              <a:rPr lang="en-US" dirty="0">
                <a:solidFill>
                  <a:srgbClr val="FF0000"/>
                </a:solidFill>
                <a:latin typeface="Segoe UI Semibold" panose="020B0702040204020203" pitchFamily="34" charset="0"/>
                <a:cs typeface="Segoe UI Semibold" panose="020B0702040204020203" pitchFamily="34" charset="0"/>
              </a:rPr>
              <a:t>epsilon</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as </a:t>
            </a:r>
            <a:r>
              <a:rPr lang="en-US" dirty="0">
                <a:solidFill>
                  <a:srgbClr val="FF0000"/>
                </a:solidFill>
                <a:latin typeface="Segoe UI Semibold" panose="020B0702040204020203" pitchFamily="34" charset="0"/>
                <a:cs typeface="Segoe UI Semibold" panose="020B0702040204020203" pitchFamily="34" charset="0"/>
              </a:rPr>
              <a:t>1.75</a:t>
            </a:r>
          </a:p>
        </p:txBody>
      </p:sp>
      <p:sp>
        <p:nvSpPr>
          <p:cNvPr id="12" name="Step 2" descr="Step 2:">
            <a:extLst>
              <a:ext uri="{FF2B5EF4-FFF2-40B4-BE49-F238E27FC236}">
                <a16:creationId xmlns:a16="http://schemas.microsoft.com/office/drawing/2014/main" id="{3515EF5C-27B7-865B-6ADF-54F19B40C2FF}"/>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3" name="Text Placeholder 6" descr="3D Models">
            <a:extLst>
              <a:ext uri="{FF2B5EF4-FFF2-40B4-BE49-F238E27FC236}">
                <a16:creationId xmlns:a16="http://schemas.microsoft.com/office/drawing/2014/main" id="{33D081F5-9E6E-E1E2-A0D6-D465186992BA}"/>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Hyper parameter Tuning</a:t>
            </a:r>
          </a:p>
        </p:txBody>
      </p:sp>
    </p:spTree>
    <p:extLst>
      <p:ext uri="{BB962C8B-B14F-4D97-AF65-F5344CB8AC3E}">
        <p14:creationId xmlns:p14="http://schemas.microsoft.com/office/powerpoint/2010/main" val="1240804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rotWithShape="1">
          <a:blip r:embed="rId2"/>
          <a:srcRect t="2534" b="2534"/>
          <a:stretch/>
        </p:blipFill>
        <p:spPr bwMode="auto">
          <a:xfrm>
            <a:off x="604434" y="1890034"/>
            <a:ext cx="11013825" cy="4786967"/>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(DBScan)</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Density-based Clusters in 2d using t-SNE (perplexity = 40)</a:t>
            </a:r>
          </a:p>
        </p:txBody>
      </p:sp>
    </p:spTree>
    <p:extLst>
      <p:ext uri="{BB962C8B-B14F-4D97-AF65-F5344CB8AC3E}">
        <p14:creationId xmlns:p14="http://schemas.microsoft.com/office/powerpoint/2010/main" val="177732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rotWithShape="1">
          <a:blip r:embed="rId2"/>
          <a:srcRect t="6387" b="6387"/>
          <a:stretch/>
        </p:blipFill>
        <p:spPr bwMode="auto">
          <a:xfrm>
            <a:off x="588431" y="1543212"/>
            <a:ext cx="11015137" cy="4786967"/>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(DBScan)</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Density-based Clusters in 3d using t-SNE (perplexity = 30)</a:t>
            </a:r>
          </a:p>
        </p:txBody>
      </p:sp>
    </p:spTree>
    <p:extLst>
      <p:ext uri="{BB962C8B-B14F-4D97-AF65-F5344CB8AC3E}">
        <p14:creationId xmlns:p14="http://schemas.microsoft.com/office/powerpoint/2010/main" val="171406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6778-59D6-4DD6-8F09-03FDE93AEF23}"/>
              </a:ext>
            </a:extLst>
          </p:cNvPr>
          <p:cNvSpPr>
            <a:spLocks noGrp="1"/>
          </p:cNvSpPr>
          <p:nvPr>
            <p:ph type="title"/>
          </p:nvPr>
        </p:nvSpPr>
        <p:spPr/>
        <p:txBody>
          <a:bodyPr/>
          <a:lstStyle/>
          <a:p>
            <a:r>
              <a:rPr lang="en-IN" dirty="0"/>
              <a:t>Problem Statement &amp; Approach</a:t>
            </a:r>
            <a:endParaRPr lang="en-US" dirty="0"/>
          </a:p>
        </p:txBody>
      </p:sp>
      <p:sp>
        <p:nvSpPr>
          <p:cNvPr id="3" name="Content Placeholder 17">
            <a:extLst>
              <a:ext uri="{FF2B5EF4-FFF2-40B4-BE49-F238E27FC236}">
                <a16:creationId xmlns:a16="http://schemas.microsoft.com/office/drawing/2014/main" id="{A7E3881E-FD81-4A12-9874-68F94E7F17EF}"/>
              </a:ext>
            </a:extLst>
          </p:cNvPr>
          <p:cNvSpPr txBox="1">
            <a:spLocks/>
          </p:cNvSpPr>
          <p:nvPr/>
        </p:nvSpPr>
        <p:spPr>
          <a:xfrm>
            <a:off x="541609" y="1296098"/>
            <a:ext cx="5626109" cy="353237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The Project focuses on Customers and Company, we will analyze the sentiments of the reviews given by the customer in the data and made some useful conclusion in the form of Visualizations. Also, cluster the Zomato restaurants into different segments. The data is visualized as it becomes easy to analyze data at instant. The Analysis also solve some of the business cases that can directly help the customers finding the best restaurant in their locality and for the company to grow up and work on the fields they are currently lagging in.</a:t>
            </a:r>
          </a:p>
          <a:p>
            <a:pPr marL="0" indent="0">
              <a:spcAft>
                <a:spcPts val="2000"/>
              </a:spcAft>
              <a:buNone/>
            </a:pPr>
            <a:r>
              <a:rPr lang="en-US" dirty="0">
                <a:latin typeface="Segoe UI Semibold" panose="020B0702040204020203" pitchFamily="34" charset="0"/>
                <a:cs typeface="Segoe UI Semibold" panose="020B0702040204020203" pitchFamily="34" charset="0"/>
              </a:rPr>
              <a:t>We’ve two datasets available for analysis, one contains over 100 restaurant information like cost, timing, served menus etc. The other one contains ten thousands reviews of users .</a:t>
            </a:r>
          </a:p>
        </p:txBody>
      </p:sp>
      <p:graphicFrame>
        <p:nvGraphicFramePr>
          <p:cNvPr id="9" name="Diagram 8">
            <a:extLst>
              <a:ext uri="{FF2B5EF4-FFF2-40B4-BE49-F238E27FC236}">
                <a16:creationId xmlns:a16="http://schemas.microsoft.com/office/drawing/2014/main" id="{25B3BC2A-62D8-4A8C-8A06-CEF8F8AFF8D0}"/>
              </a:ext>
            </a:extLst>
          </p:cNvPr>
          <p:cNvGraphicFramePr/>
          <p:nvPr>
            <p:extLst>
              <p:ext uri="{D42A27DB-BD31-4B8C-83A1-F6EECF244321}">
                <p14:modId xmlns:p14="http://schemas.microsoft.com/office/powerpoint/2010/main" val="2490914909"/>
              </p:ext>
            </p:extLst>
          </p:nvPr>
        </p:nvGraphicFramePr>
        <p:xfrm>
          <a:off x="541609" y="4452590"/>
          <a:ext cx="10977966" cy="221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5FB57A3D-D69E-41E4-89BC-CE69016D47CB}"/>
              </a:ext>
            </a:extLst>
          </p:cNvPr>
          <p:cNvPicPr>
            <a:picLocks noChangeAspect="1"/>
          </p:cNvPicPr>
          <p:nvPr/>
        </p:nvPicPr>
        <p:blipFill>
          <a:blip r:embed="rId7"/>
          <a:srcRect/>
          <a:stretch/>
        </p:blipFill>
        <p:spPr>
          <a:xfrm>
            <a:off x="6809317" y="1395159"/>
            <a:ext cx="4021728" cy="3485498"/>
          </a:xfrm>
          <a:prstGeom prst="rect">
            <a:avLst/>
          </a:prstGeom>
          <a:effectLst>
            <a:glow>
              <a:schemeClr val="accent1">
                <a:alpha val="40000"/>
              </a:schemeClr>
            </a:glow>
            <a:softEdge rad="12700"/>
          </a:effectLst>
        </p:spPr>
      </p:pic>
    </p:spTree>
    <p:extLst>
      <p:ext uri="{BB962C8B-B14F-4D97-AF65-F5344CB8AC3E}">
        <p14:creationId xmlns:p14="http://schemas.microsoft.com/office/powerpoint/2010/main" val="1495226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 calcmode="lin" valueType="num">
                                      <p:cBhvr>
                                        <p:cTn id="9" dur="750" fill="hold"/>
                                        <p:tgtEl>
                                          <p:spTgt spid="11"/>
                                        </p:tgtEl>
                                        <p:attrNameLst>
                                          <p:attrName>style.rotation</p:attrName>
                                        </p:attrNameLst>
                                      </p:cBhvr>
                                      <p:tavLst>
                                        <p:tav tm="0">
                                          <p:val>
                                            <p:fltVal val="90"/>
                                          </p:val>
                                        </p:tav>
                                        <p:tav tm="100000">
                                          <p:val>
                                            <p:fltVal val="0"/>
                                          </p:val>
                                        </p:tav>
                                      </p:tavLst>
                                    </p:anim>
                                    <p:animEffect transition="in" filter="fade">
                                      <p:cBhvr>
                                        <p:cTn id="1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8931A26-B282-F683-D0FD-67A6F14F086C}"/>
              </a:ext>
            </a:extLst>
          </p:cNvPr>
          <p:cNvPicPr>
            <a:picLocks noGrp="1" noChangeAspect="1"/>
          </p:cNvPicPr>
          <p:nvPr>
            <p:ph idx="1"/>
          </p:nvPr>
        </p:nvPicPr>
        <p:blipFill>
          <a:blip r:embed="rId2"/>
          <a:srcRect/>
          <a:stretch/>
        </p:blipFill>
        <p:spPr bwMode="auto">
          <a:xfrm>
            <a:off x="915678" y="1889409"/>
            <a:ext cx="10215965" cy="4572000"/>
          </a:xfrm>
          <a:prstGeom prst="rect">
            <a:avLst/>
          </a:prstGeom>
          <a:noFill/>
          <a:ln>
            <a:noFill/>
          </a:ln>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(DBScan)</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Cost and Avg rating against Density-based Clusters</a:t>
            </a:r>
          </a:p>
        </p:txBody>
      </p:sp>
      <p:cxnSp>
        <p:nvCxnSpPr>
          <p:cNvPr id="13" name="Straight Connector 12">
            <a:extLst>
              <a:ext uri="{FF2B5EF4-FFF2-40B4-BE49-F238E27FC236}">
                <a16:creationId xmlns:a16="http://schemas.microsoft.com/office/drawing/2014/main" id="{6174CD34-EF16-DA5D-F751-FE1B14CC8DD9}"/>
              </a:ext>
              <a:ext uri="{C183D7F6-B498-43B3-948B-1728B52AA6E4}">
                <adec:decorative xmlns:adec="http://schemas.microsoft.com/office/drawing/2017/decorative" val="1"/>
              </a:ext>
            </a:extLst>
          </p:cNvPr>
          <p:cNvCxnSpPr>
            <a:cxnSpLocks/>
          </p:cNvCxnSpPr>
          <p:nvPr/>
        </p:nvCxnSpPr>
        <p:spPr>
          <a:xfrm>
            <a:off x="6096000" y="1889409"/>
            <a:ext cx="0" cy="4433332"/>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45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Restaurant Clustering (DBScan)</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clusters against cuisines served</a:t>
            </a:r>
          </a:p>
        </p:txBody>
      </p:sp>
      <p:pic>
        <p:nvPicPr>
          <p:cNvPr id="4098" name="Picture 2" descr="Word Cloud">
            <a:extLst>
              <a:ext uri="{FF2B5EF4-FFF2-40B4-BE49-F238E27FC236}">
                <a16:creationId xmlns:a16="http://schemas.microsoft.com/office/drawing/2014/main" id="{55BA585E-B313-2A12-590A-431C3792231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604433" y="1850834"/>
            <a:ext cx="6320474" cy="39812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ord Cloud">
            <a:extLst>
              <a:ext uri="{FF2B5EF4-FFF2-40B4-BE49-F238E27FC236}">
                <a16:creationId xmlns:a16="http://schemas.microsoft.com/office/drawing/2014/main" id="{F0F87944-933B-0E86-60BB-08EFCB736D9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241710" y="1725775"/>
            <a:ext cx="4345857" cy="269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999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Data Preparation (way to Topic Modelling &amp; Sentiment Analysis)</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latin typeface="Segoe UI Semibold" panose="020B0702040204020203" pitchFamily="34" charset="0"/>
                <a:cs typeface="Segoe UI Semibold" panose="020B0702040204020203" pitchFamily="34" charset="0"/>
              </a:rPr>
              <a:t>Machine Learning needs data in numeric form. So, we vectorize texts using </a:t>
            </a:r>
            <a:r>
              <a:rPr lang="en-US" dirty="0">
                <a:solidFill>
                  <a:srgbClr val="C00000"/>
                </a:solidFill>
                <a:latin typeface="Segoe UI Semibold" panose="020B0702040204020203" pitchFamily="34" charset="0"/>
                <a:cs typeface="Segoe UI Semibold" panose="020B0702040204020203" pitchFamily="34" charset="0"/>
              </a:rPr>
              <a:t>BOW</a:t>
            </a:r>
            <a:r>
              <a:rPr lang="en-US" dirty="0">
                <a:latin typeface="Segoe UI Semibold" panose="020B0702040204020203" pitchFamily="34" charset="0"/>
                <a:cs typeface="Segoe UI Semibold" panose="020B0702040204020203" pitchFamily="34" charset="0"/>
              </a:rPr>
              <a:t>, </a:t>
            </a:r>
            <a:r>
              <a:rPr lang="en-US" dirty="0">
                <a:solidFill>
                  <a:srgbClr val="C00000"/>
                </a:solidFill>
                <a:latin typeface="Segoe UI Semibold" panose="020B0702040204020203" pitchFamily="34" charset="0"/>
                <a:cs typeface="Segoe UI Semibold" panose="020B0702040204020203" pitchFamily="34" charset="0"/>
              </a:rPr>
              <a:t>tf-idf</a:t>
            </a:r>
            <a:r>
              <a:rPr lang="en-US" dirty="0">
                <a:latin typeface="Segoe UI Semibold" panose="020B0702040204020203" pitchFamily="34" charset="0"/>
                <a:cs typeface="Segoe UI Semibold" panose="020B0702040204020203" pitchFamily="34" charset="0"/>
              </a:rPr>
              <a:t>, </a:t>
            </a:r>
            <a:r>
              <a:rPr lang="en-US" dirty="0">
                <a:solidFill>
                  <a:srgbClr val="C00000"/>
                </a:solidFill>
                <a:latin typeface="Segoe UI Semibold" panose="020B0702040204020203" pitchFamily="34" charset="0"/>
                <a:cs typeface="Segoe UI Semibold" panose="020B0702040204020203" pitchFamily="34" charset="0"/>
              </a:rPr>
              <a:t>Word2vec</a:t>
            </a:r>
            <a:r>
              <a:rPr lang="en-US" dirty="0">
                <a:latin typeface="Segoe UI Semibold" panose="020B0702040204020203" pitchFamily="34" charset="0"/>
                <a:cs typeface="Segoe UI Semibold" panose="020B0702040204020203" pitchFamily="34" charset="0"/>
              </a:rPr>
              <a:t> etc. But before vectorization, raw text is required to be cleaned first.</a:t>
            </a:r>
          </a:p>
          <a:p>
            <a:pPr lvl="0"/>
            <a:r>
              <a:rPr lang="en-US" dirty="0">
                <a:latin typeface="Segoe UI Semibold" panose="020B0702040204020203" pitchFamily="34" charset="0"/>
                <a:cs typeface="Segoe UI Semibold" panose="020B0702040204020203" pitchFamily="34" charset="0"/>
              </a:rPr>
              <a:t>Text Processing means to bring the raw text to a more predictable and analyzable form.</a:t>
            </a:r>
          </a:p>
        </p:txBody>
      </p:sp>
      <p:graphicFrame>
        <p:nvGraphicFramePr>
          <p:cNvPr id="13" name="Content Placeholder 12">
            <a:extLst>
              <a:ext uri="{FF2B5EF4-FFF2-40B4-BE49-F238E27FC236}">
                <a16:creationId xmlns:a16="http://schemas.microsoft.com/office/drawing/2014/main" id="{C59D8092-46BB-4339-96F6-7F4C33939291}"/>
              </a:ext>
            </a:extLst>
          </p:cNvPr>
          <p:cNvGraphicFramePr>
            <a:graphicFrameLocks noGrp="1"/>
          </p:cNvGraphicFramePr>
          <p:nvPr>
            <p:ph idx="13"/>
            <p:extLst>
              <p:ext uri="{D42A27DB-BD31-4B8C-83A1-F6EECF244321}">
                <p14:modId xmlns:p14="http://schemas.microsoft.com/office/powerpoint/2010/main" val="67337657"/>
              </p:ext>
            </p:extLst>
          </p:nvPr>
        </p:nvGraphicFramePr>
        <p:xfrm>
          <a:off x="4395788" y="1432985"/>
          <a:ext cx="7191778" cy="5110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p 2" descr="Step 2:">
            <a:extLst>
              <a:ext uri="{FF2B5EF4-FFF2-40B4-BE49-F238E27FC236}">
                <a16:creationId xmlns:a16="http://schemas.microsoft.com/office/drawing/2014/main" id="{09751A2C-35C6-234E-1DFE-180FE825AB70}"/>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Text Placeholder 6" descr="3D Models">
            <a:extLst>
              <a:ext uri="{FF2B5EF4-FFF2-40B4-BE49-F238E27FC236}">
                <a16:creationId xmlns:a16="http://schemas.microsoft.com/office/drawing/2014/main" id="{B26F05E3-0F1F-C513-FF85-BFFC6A34ACE2}"/>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Text Preprocessing</a:t>
            </a:r>
          </a:p>
        </p:txBody>
      </p:sp>
    </p:spTree>
    <p:extLst>
      <p:ext uri="{BB962C8B-B14F-4D97-AF65-F5344CB8AC3E}">
        <p14:creationId xmlns:p14="http://schemas.microsoft.com/office/powerpoint/2010/main" val="473795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Data Preparation (way to Topic Modelling &amp; Sentiment Analysis)</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1090862" y="1507068"/>
            <a:ext cx="3192379" cy="4669896"/>
          </a:xfrm>
        </p:spPr>
        <p:txBody>
          <a:bodyPr/>
          <a:lstStyle/>
          <a:p>
            <a:pPr lvl="0"/>
            <a:r>
              <a:rPr lang="en-US" dirty="0">
                <a:latin typeface="Segoe UI Semibold" panose="020B0702040204020203" pitchFamily="34" charset="0"/>
                <a:cs typeface="Segoe UI Semibold" panose="020B0702040204020203" pitchFamily="34" charset="0"/>
              </a:rPr>
              <a:t>Text normalization is a pre-processing step aimed at improving the quality of the text and making it suitable for machines to process. This helps us to reduce the amount of different information that the computer has to deal with, and therefore improves efficiency.</a:t>
            </a:r>
          </a:p>
          <a:p>
            <a:pPr lvl="0"/>
            <a:r>
              <a:rPr lang="en-US" dirty="0">
                <a:latin typeface="Segoe UI Semibold" panose="020B0702040204020203" pitchFamily="34" charset="0"/>
                <a:cs typeface="Segoe UI Semibold" panose="020B0702040204020203" pitchFamily="34" charset="0"/>
              </a:rPr>
              <a:t>The goal of normalization techniques like </a:t>
            </a:r>
            <a:r>
              <a:rPr lang="en-US" dirty="0">
                <a:solidFill>
                  <a:srgbClr val="C00000"/>
                </a:solidFill>
                <a:latin typeface="Segoe UI Semibold" panose="020B0702040204020203" pitchFamily="34" charset="0"/>
                <a:cs typeface="Segoe UI Semibold" panose="020B0702040204020203" pitchFamily="34" charset="0"/>
              </a:rPr>
              <a:t>stemming</a:t>
            </a:r>
            <a:r>
              <a:rPr lang="en-US" dirty="0">
                <a:latin typeface="Segoe UI Semibold" panose="020B0702040204020203" pitchFamily="34" charset="0"/>
                <a:cs typeface="Segoe UI Semibold" panose="020B0702040204020203" pitchFamily="34" charset="0"/>
              </a:rPr>
              <a:t> and </a:t>
            </a:r>
            <a:r>
              <a:rPr lang="en-US" dirty="0">
                <a:solidFill>
                  <a:srgbClr val="C00000"/>
                </a:solidFill>
                <a:latin typeface="Segoe UI Semibold" panose="020B0702040204020203" pitchFamily="34" charset="0"/>
                <a:cs typeface="Segoe UI Semibold" panose="020B0702040204020203" pitchFamily="34" charset="0"/>
              </a:rPr>
              <a:t>lemmatization</a:t>
            </a:r>
            <a:r>
              <a:rPr lang="en-US" dirty="0">
                <a:latin typeface="Segoe UI Semibold" panose="020B0702040204020203" pitchFamily="34" charset="0"/>
                <a:cs typeface="Segoe UI Semibold" panose="020B0702040204020203" pitchFamily="34" charset="0"/>
              </a:rPr>
              <a:t> is to reduce inflectional forms and sometimes derivationally related forms of a word to a common base form.</a:t>
            </a:r>
          </a:p>
        </p:txBody>
      </p:sp>
      <p:graphicFrame>
        <p:nvGraphicFramePr>
          <p:cNvPr id="13" name="Content Placeholder 12">
            <a:extLst>
              <a:ext uri="{FF2B5EF4-FFF2-40B4-BE49-F238E27FC236}">
                <a16:creationId xmlns:a16="http://schemas.microsoft.com/office/drawing/2014/main" id="{C59D8092-46BB-4339-96F6-7F4C33939291}"/>
              </a:ext>
            </a:extLst>
          </p:cNvPr>
          <p:cNvGraphicFramePr>
            <a:graphicFrameLocks noGrp="1"/>
          </p:cNvGraphicFramePr>
          <p:nvPr>
            <p:ph idx="13"/>
            <p:extLst>
              <p:ext uri="{D42A27DB-BD31-4B8C-83A1-F6EECF244321}">
                <p14:modId xmlns:p14="http://schemas.microsoft.com/office/powerpoint/2010/main" val="2826472208"/>
              </p:ext>
            </p:extLst>
          </p:nvPr>
        </p:nvGraphicFramePr>
        <p:xfrm>
          <a:off x="4283241" y="1432986"/>
          <a:ext cx="7304325" cy="5102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Box 16" descr="Select me">
            <a:extLst>
              <a:ext uri="{FF2B5EF4-FFF2-40B4-BE49-F238E27FC236}">
                <a16:creationId xmlns:a16="http://schemas.microsoft.com/office/drawing/2014/main" id="{471A995A-40B5-4229-8D5D-83444DB36621}"/>
              </a:ext>
            </a:extLst>
          </p:cNvPr>
          <p:cNvSpPr txBox="1"/>
          <p:nvPr/>
        </p:nvSpPr>
        <p:spPr>
          <a:xfrm rot="19752107">
            <a:off x="9803639" y="1759036"/>
            <a:ext cx="1334770" cy="435610"/>
          </a:xfrm>
          <a:prstGeom prst="rect">
            <a:avLst/>
          </a:prstGeom>
          <a:noFill/>
          <a:ln>
            <a:noFill/>
          </a:ln>
          <a:effectLst/>
          <a:extLst>
            <a:ext uri="{C572A759-6A51-4108-AA02-DFA0A04FC94B}">
              <ma14:wrappingTextBoxFlag xmlns="" xmlns:ma14="http://schemas.microsoft.com/office/mac/drawingml/2011/main"/>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a:spcBef>
                <a:spcPts val="0"/>
              </a:spcBef>
              <a:spcAft>
                <a:spcPts val="200"/>
              </a:spcAft>
              <a:tabLst>
                <a:tab pos="4931410" algn="l"/>
              </a:tabLst>
            </a:pPr>
            <a:r>
              <a:rPr lang="en-US" sz="1200" b="1" kern="1000" spc="100" dirty="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We’ve Selected this</a:t>
            </a:r>
            <a:endParaRPr lang="en-US" sz="1200" b="1" kern="1400" dirty="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6" name="Picture 5">
            <a:extLst>
              <a:ext uri="{FF2B5EF4-FFF2-40B4-BE49-F238E27FC236}">
                <a16:creationId xmlns:a16="http://schemas.microsoft.com/office/drawing/2014/main" id="{18DFA7B0-A94A-4AC0-9FEF-9DBDE986EBF2}"/>
              </a:ext>
              <a:ext uri="{C183D7F6-B498-43B3-948B-1728B52AA6E4}">
                <adec:decorative xmlns:adec="http://schemas.microsoft.com/office/drawing/2017/decorative" val="1"/>
              </a:ext>
            </a:extLst>
          </p:cNvPr>
          <p:cNvPicPr/>
          <p:nvPr/>
        </p:nvPicPr>
        <p:blipFill>
          <a:blip r:embed="rId7" cstate="print">
            <a:extLst>
              <a:ext uri="{28A0092B-C50C-407E-A947-70E740481C1C}">
                <a14:useLocalDpi xmlns:a14="http://schemas.microsoft.com/office/drawing/2010/main" val="0"/>
              </a:ext>
            </a:extLst>
          </a:blip>
          <a:stretch>
            <a:fillRect/>
          </a:stretch>
        </p:blipFill>
        <p:spPr>
          <a:xfrm rot="19258020" flipH="1">
            <a:off x="10340126" y="2163311"/>
            <a:ext cx="851862" cy="939987"/>
          </a:xfrm>
          <a:prstGeom prst="rect">
            <a:avLst/>
          </a:prstGeom>
        </p:spPr>
      </p:pic>
      <p:sp>
        <p:nvSpPr>
          <p:cNvPr id="7" name="Step 2" descr="Step 2:">
            <a:extLst>
              <a:ext uri="{FF2B5EF4-FFF2-40B4-BE49-F238E27FC236}">
                <a16:creationId xmlns:a16="http://schemas.microsoft.com/office/drawing/2014/main" id="{54C037D6-B617-1AFD-7C6B-42247676D010}"/>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Text Placeholder 6" descr="3D Models">
            <a:extLst>
              <a:ext uri="{FF2B5EF4-FFF2-40B4-BE49-F238E27FC236}">
                <a16:creationId xmlns:a16="http://schemas.microsoft.com/office/drawing/2014/main" id="{06EF82C9-0FB0-5704-4A1A-A84AAF308A3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Text Normalization</a:t>
            </a:r>
          </a:p>
        </p:txBody>
      </p:sp>
    </p:spTree>
    <p:extLst>
      <p:ext uri="{BB962C8B-B14F-4D97-AF65-F5344CB8AC3E}">
        <p14:creationId xmlns:p14="http://schemas.microsoft.com/office/powerpoint/2010/main" val="3869577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6" presetClass="entr" presetSubtype="21" fill="hold" grpId="0"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nodeType="withEffect">
                                  <p:stCondLst>
                                    <p:cond delay="200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46D8E11-60C1-49F0-8208-20A348B86979}"/>
              </a:ext>
            </a:extLst>
          </p:cNvPr>
          <p:cNvPicPr>
            <a:picLocks noChangeAspect="1"/>
          </p:cNvPicPr>
          <p:nvPr/>
        </p:nvPicPr>
        <p:blipFill>
          <a:blip r:embed="rId2"/>
          <a:srcRect/>
          <a:stretch/>
        </p:blipFill>
        <p:spPr>
          <a:xfrm>
            <a:off x="6096000" y="1447833"/>
            <a:ext cx="5365180" cy="2778100"/>
          </a:xfrm>
          <a:prstGeom prst="rect">
            <a:avLst/>
          </a:prstGeom>
          <a:effectLst>
            <a:softEdge rad="50800"/>
          </a:effectLst>
        </p:spPr>
      </p:pic>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Topic Modelling</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29427" y="1970784"/>
            <a:ext cx="4321175" cy="23711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LDA is a popular topic modeling technique to extract topics from a given corpus. The 	term latent conveys something that exists but is not yet developed. In other words, latent means hidden or concealed. Now, the topics that we want to extract from the data are also “hidden topics”. It is yet to be discovered. Hence, the term “latent” in LDA. The Dirichlet allocation is after the Dirichlet distribution and process.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529427" y="3914897"/>
            <a:ext cx="2954484" cy="311036"/>
          </a:xfrm>
          <a:prstGeom prst="rect">
            <a:avLst/>
          </a:prstGeom>
        </p:spPr>
        <p:txBody>
          <a:bodyPr vert="horz" lIns="91440" tIns="45720" rIns="91440" bIns="45720" rtlCol="0">
            <a:normAutofit fontScale="925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350" dirty="0">
                <a:solidFill>
                  <a:prstClr val="black">
                    <a:lumMod val="75000"/>
                    <a:lumOff val="25000"/>
                  </a:prstClr>
                </a:solidFill>
                <a:latin typeface="Segoe UI Semibold" panose="020B0702040204020203" pitchFamily="34" charset="0"/>
                <a:cs typeface="Segoe UI Semibold" panose="020B0702040204020203" pitchFamily="34" charset="0"/>
              </a:rPr>
              <a:t>2 different models have been trained :</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6" y="4542662"/>
            <a:ext cx="4654192" cy="174159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Vectorization (CountVectorizer)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sym typeface="Wingdings" panose="05000000000000000000" pitchFamily="2" charset="2"/>
              </a:rPr>
              <a:t></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LDA</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Log Likelihood Score : -1984697.3822986 (the more the better)</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Model Perplexity : 1861.9365422499502 (the less the better)</a:t>
            </a:r>
            <a:br>
              <a:rPr lang="en-US" dirty="0">
                <a:solidFill>
                  <a:prstClr val="black">
                    <a:lumMod val="75000"/>
                    <a:lumOff val="25000"/>
                  </a:prstClr>
                </a:solidFill>
                <a:latin typeface="Segoe UI Semibold" panose="020B0702040204020203" pitchFamily="34" charset="0"/>
                <a:cs typeface="Segoe UI Semibold" panose="020B0702040204020203" pitchFamily="34" charset="0"/>
              </a:rPr>
            </a:b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8" name="Number 2" descr="Number 2">
            <a:extLst>
              <a:ext uri="{FF2B5EF4-FFF2-40B4-BE49-F238E27FC236}">
                <a16:creationId xmlns:a16="http://schemas.microsoft.com/office/drawing/2014/main" id="{7B9F8B8E-7DC5-4C2A-830A-00FAB93EB673}"/>
              </a:ext>
            </a:extLst>
          </p:cNvPr>
          <p:cNvSpPr/>
          <p:nvPr/>
        </p:nvSpPr>
        <p:spPr bwMode="blackWhite">
          <a:xfrm>
            <a:off x="5972995"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Step 2" descr="Insert the 3D model by selecting the file and clicking on Insert.&#10;The 3D Model will now be placed onto your PowerPoint slide">
            <a:extLst>
              <a:ext uri="{FF2B5EF4-FFF2-40B4-BE49-F238E27FC236}">
                <a16:creationId xmlns:a16="http://schemas.microsoft.com/office/drawing/2014/main" id="{E8CF7027-BE27-4511-BF93-62E0C7BA3260}"/>
              </a:ext>
            </a:extLst>
          </p:cNvPr>
          <p:cNvSpPr txBox="1">
            <a:spLocks/>
          </p:cNvSpPr>
          <p:nvPr/>
        </p:nvSpPr>
        <p:spPr>
          <a:xfrm>
            <a:off x="6404611" y="4508499"/>
            <a:ext cx="5148052" cy="2089525"/>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Vectorization (CountVectorizer)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sym typeface="Wingdings" panose="05000000000000000000" pitchFamily="2" charset="2"/>
              </a:rPr>
              <a:t></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3 Fold Cross Validation (ShuffleSplit </a:t>
            </a:r>
            <a:r>
              <a:rPr lang="en-US" dirty="0">
                <a:solidFill>
                  <a:srgbClr val="D24726"/>
                </a:solidFill>
                <a:latin typeface="Segoe UI Semibold" panose="020B0702040204020203" pitchFamily="34" charset="0"/>
                <a:cs typeface="Segoe UI Semibold" panose="020B0702040204020203" pitchFamily="34" charset="0"/>
                <a:sym typeface="Wingdings" panose="05000000000000000000" pitchFamily="2" charset="2"/>
              </a:rPr>
              <a:t></a:t>
            </a:r>
            <a:r>
              <a:rPr lang="en-US" dirty="0">
                <a:solidFill>
                  <a:srgbClr val="D24726"/>
                </a:solidFill>
                <a:latin typeface="Segoe UI Semibold" panose="020B0702040204020203" pitchFamily="34" charset="0"/>
                <a:cs typeface="Segoe UI Semibold" panose="020B0702040204020203" pitchFamily="34" charset="0"/>
              </a:rPr>
              <a:t> Grid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Log Likelihood Score : -452717.07873869175 (the more the better)</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Model Perplexity : 1797.1764277422712 (the less the better)</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Best Hyperparameter Obtained : learning_decay 0.5</a:t>
            </a: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n_components 3</a:t>
            </a:r>
          </a:p>
        </p:txBody>
      </p:sp>
      <p:sp>
        <p:nvSpPr>
          <p:cNvPr id="12" name="Step 2" descr="Step 2:">
            <a:extLst>
              <a:ext uri="{FF2B5EF4-FFF2-40B4-BE49-F238E27FC236}">
                <a16:creationId xmlns:a16="http://schemas.microsoft.com/office/drawing/2014/main" id="{A2E1F4F7-45F7-0755-2BDF-68EA2E83347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3" name="Text Placeholder 6" descr="3D Models">
            <a:extLst>
              <a:ext uri="{FF2B5EF4-FFF2-40B4-BE49-F238E27FC236}">
                <a16:creationId xmlns:a16="http://schemas.microsoft.com/office/drawing/2014/main" id="{D1830544-DEB1-A43A-D022-7691AFD50CEA}"/>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Introduction &amp; Metrics Obtained</a:t>
            </a:r>
          </a:p>
        </p:txBody>
      </p:sp>
    </p:spTree>
    <p:extLst>
      <p:ext uri="{BB962C8B-B14F-4D97-AF65-F5344CB8AC3E}">
        <p14:creationId xmlns:p14="http://schemas.microsoft.com/office/powerpoint/2010/main" val="3321477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Topic Modelling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Top 15 words in every topic</a:t>
            </a:r>
          </a:p>
        </p:txBody>
      </p:sp>
      <p:pic>
        <p:nvPicPr>
          <p:cNvPr id="8" name="Picture 7">
            <a:extLst>
              <a:ext uri="{FF2B5EF4-FFF2-40B4-BE49-F238E27FC236}">
                <a16:creationId xmlns:a16="http://schemas.microsoft.com/office/drawing/2014/main" id="{4419007F-9101-3A31-26BC-A2A2C000F9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2000" contrast="40000"/>
                    </a14:imgEffect>
                  </a14:imgLayer>
                </a14:imgProps>
              </a:ext>
              <a:ext uri="{28A0092B-C50C-407E-A947-70E740481C1C}">
                <a14:useLocalDpi xmlns:a14="http://schemas.microsoft.com/office/drawing/2010/main" val="0"/>
              </a:ext>
            </a:extLst>
          </a:blip>
          <a:stretch>
            <a:fillRect/>
          </a:stretch>
        </p:blipFill>
        <p:spPr>
          <a:xfrm>
            <a:off x="604434" y="2131354"/>
            <a:ext cx="11040719" cy="1665418"/>
          </a:xfrm>
          <a:prstGeom prst="rect">
            <a:avLst/>
          </a:prstGeom>
        </p:spPr>
      </p:pic>
    </p:spTree>
    <p:extLst>
      <p:ext uri="{BB962C8B-B14F-4D97-AF65-F5344CB8AC3E}">
        <p14:creationId xmlns:p14="http://schemas.microsoft.com/office/powerpoint/2010/main" val="1595776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Topic Modelling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Intertopic Distance Map &amp; Top-30 Most Important Terms in every topic combined </a:t>
            </a:r>
          </a:p>
        </p:txBody>
      </p:sp>
      <p:pic>
        <p:nvPicPr>
          <p:cNvPr id="9" name="Picture 8">
            <a:extLst>
              <a:ext uri="{FF2B5EF4-FFF2-40B4-BE49-F238E27FC236}">
                <a16:creationId xmlns:a16="http://schemas.microsoft.com/office/drawing/2014/main" id="{AAC37DF1-FAD8-5563-A642-9CDFA3CBE3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2000" contrast="40000"/>
                    </a14:imgEffect>
                  </a14:imgLayer>
                </a14:imgProps>
              </a:ext>
            </a:extLst>
          </a:blip>
          <a:stretch>
            <a:fillRect/>
          </a:stretch>
        </p:blipFill>
        <p:spPr>
          <a:xfrm>
            <a:off x="1792658" y="1890034"/>
            <a:ext cx="8825755" cy="4688691"/>
          </a:xfrm>
          <a:prstGeom prst="rect">
            <a:avLst/>
          </a:prstGeom>
        </p:spPr>
      </p:pic>
    </p:spTree>
    <p:extLst>
      <p:ext uri="{BB962C8B-B14F-4D97-AF65-F5344CB8AC3E}">
        <p14:creationId xmlns:p14="http://schemas.microsoft.com/office/powerpoint/2010/main" val="294488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Topic Modelling</a:t>
            </a:r>
            <a:endParaRPr lang="en-US" dirty="0"/>
          </a:p>
        </p:txBody>
      </p: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Visualizing Topic Clusters in 2D Using Truncated SVD</a:t>
            </a:r>
          </a:p>
        </p:txBody>
      </p:sp>
      <p:pic>
        <p:nvPicPr>
          <p:cNvPr id="6" name="Picture 5">
            <a:extLst>
              <a:ext uri="{FF2B5EF4-FFF2-40B4-BE49-F238E27FC236}">
                <a16:creationId xmlns:a16="http://schemas.microsoft.com/office/drawing/2014/main" id="{842975BC-8CD0-8349-2E2F-7F9440C1CB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2000" contrast="40000"/>
                    </a14:imgEffect>
                  </a14:imgLayer>
                </a14:imgProps>
              </a:ext>
            </a:extLst>
          </a:blip>
          <a:stretch>
            <a:fillRect/>
          </a:stretch>
        </p:blipFill>
        <p:spPr>
          <a:xfrm>
            <a:off x="604433" y="1890033"/>
            <a:ext cx="11041225" cy="4519339"/>
          </a:xfrm>
          <a:prstGeom prst="rect">
            <a:avLst/>
          </a:prstGeom>
        </p:spPr>
      </p:pic>
    </p:spTree>
    <p:extLst>
      <p:ext uri="{BB962C8B-B14F-4D97-AF65-F5344CB8AC3E}">
        <p14:creationId xmlns:p14="http://schemas.microsoft.com/office/powerpoint/2010/main" val="3593440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FFBCCB-AB02-8E45-2021-AF8F90C1491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2464413" y="1210718"/>
            <a:ext cx="7263174" cy="3544429"/>
          </a:xfrm>
          <a:prstGeom prst="rect">
            <a:avLst/>
          </a:prstGeom>
          <a:effectLst>
            <a:outerShdw blurRad="368300" dir="9180000" sy="23000" kx="-1200000" algn="bl" rotWithShape="0">
              <a:prstClr val="black">
                <a:alpha val="12000"/>
              </a:prstClr>
            </a:outerShdw>
          </a:effectLst>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Sentiment Analysis</a:t>
            </a:r>
            <a:endParaRPr lang="en-US" dirty="0"/>
          </a:p>
        </p:txBody>
      </p:sp>
      <p:grpSp>
        <p:nvGrpSpPr>
          <p:cNvPr id="8" name="Group 7" descr="Small circle with number 1 inside  indicating step 1">
            <a:extLst>
              <a:ext uri="{FF2B5EF4-FFF2-40B4-BE49-F238E27FC236}">
                <a16:creationId xmlns:a16="http://schemas.microsoft.com/office/drawing/2014/main" id="{8802E423-31E8-E529-F87B-481D62384829}"/>
              </a:ext>
            </a:extLst>
          </p:cNvPr>
          <p:cNvGrpSpPr/>
          <p:nvPr/>
        </p:nvGrpSpPr>
        <p:grpSpPr bwMode="blackWhite">
          <a:xfrm>
            <a:off x="558723" y="4898850"/>
            <a:ext cx="558179" cy="409838"/>
            <a:chOff x="6953426" y="711274"/>
            <a:chExt cx="558179" cy="409838"/>
          </a:xfrm>
        </p:grpSpPr>
        <p:sp>
          <p:nvSpPr>
            <p:cNvPr id="9" name="Oval 8" descr="Small circle">
              <a:extLst>
                <a:ext uri="{FF2B5EF4-FFF2-40B4-BE49-F238E27FC236}">
                  <a16:creationId xmlns:a16="http://schemas.microsoft.com/office/drawing/2014/main" id="{31B13694-C882-2852-9A1D-9C1434BA492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descr="Number 1">
              <a:extLst>
                <a:ext uri="{FF2B5EF4-FFF2-40B4-BE49-F238E27FC236}">
                  <a16:creationId xmlns:a16="http://schemas.microsoft.com/office/drawing/2014/main" id="{3D0A23EC-4EA4-FED1-AEF9-9D7B6D157117}"/>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3" name="Content Placeholder 17">
            <a:extLst>
              <a:ext uri="{FF2B5EF4-FFF2-40B4-BE49-F238E27FC236}">
                <a16:creationId xmlns:a16="http://schemas.microsoft.com/office/drawing/2014/main" id="{D01FD5FD-AF99-433D-B6D2-2925C03AC9C7}"/>
              </a:ext>
            </a:extLst>
          </p:cNvPr>
          <p:cNvSpPr txBox="1">
            <a:spLocks/>
          </p:cNvSpPr>
          <p:nvPr/>
        </p:nvSpPr>
        <p:spPr>
          <a:xfrm>
            <a:off x="1066038" y="4939042"/>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All the reviews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been with a rating of </a:t>
            </a:r>
            <a:r>
              <a:rPr lang="en-US" dirty="0">
                <a:solidFill>
                  <a:srgbClr val="E91717"/>
                </a:solidFill>
                <a:latin typeface="Segoe UI Semibold" panose="020B0702040204020203" pitchFamily="34" charset="0"/>
                <a:cs typeface="Segoe UI Semibold" panose="020B0702040204020203" pitchFamily="34" charset="0"/>
              </a:rPr>
              <a:t>3.5</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or more </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labelled as </a:t>
            </a:r>
            <a:r>
              <a:rPr lang="en-US" sz="1200" dirty="0">
                <a:solidFill>
                  <a:srgbClr val="E91717"/>
                </a:solidFill>
                <a:latin typeface="Segoe UI Semibold" panose="020B0702040204020203" pitchFamily="34" charset="0"/>
                <a:cs typeface="Segoe UI Semibold" panose="020B0702040204020203" pitchFamily="34" charset="0"/>
              </a:rPr>
              <a:t>Positive</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all excepts are labelled as </a:t>
            </a:r>
            <a:r>
              <a:rPr lang="en-US" sz="1200" dirty="0">
                <a:solidFill>
                  <a:srgbClr val="E91717"/>
                </a:solidFill>
                <a:latin typeface="Segoe UI Semibold" panose="020B0702040204020203" pitchFamily="34" charset="0"/>
                <a:cs typeface="Segoe UI Semibold" panose="020B0702040204020203" pitchFamily="34" charset="0"/>
              </a:rPr>
              <a:t>Negative</a:t>
            </a:r>
            <a:endParaRPr lang="en-US" sz="1800" dirty="0">
              <a:solidFill>
                <a:srgbClr val="E91717"/>
              </a:solidFill>
              <a:latin typeface="Segoe UI" panose="020B0502040204020203" pitchFamily="34" charset="0"/>
              <a:cs typeface="Segoe UI" panose="020B0502040204020203" pitchFamily="34" charset="0"/>
            </a:endParaRPr>
          </a:p>
        </p:txBody>
      </p:sp>
      <p:grpSp>
        <p:nvGrpSpPr>
          <p:cNvPr id="14" name="Group 13" descr="Small circle with number 2 inside  indicating step 2">
            <a:extLst>
              <a:ext uri="{FF2B5EF4-FFF2-40B4-BE49-F238E27FC236}">
                <a16:creationId xmlns:a16="http://schemas.microsoft.com/office/drawing/2014/main" id="{3A04F590-056E-19D7-4B7E-B78A203BCA2E}"/>
              </a:ext>
            </a:extLst>
          </p:cNvPr>
          <p:cNvGrpSpPr/>
          <p:nvPr/>
        </p:nvGrpSpPr>
        <p:grpSpPr bwMode="blackWhite">
          <a:xfrm>
            <a:off x="4249102" y="4898850"/>
            <a:ext cx="558179" cy="409838"/>
            <a:chOff x="6953426" y="711274"/>
            <a:chExt cx="558179" cy="409838"/>
          </a:xfrm>
        </p:grpSpPr>
        <p:sp>
          <p:nvSpPr>
            <p:cNvPr id="15" name="Oval 14" descr="Small circle">
              <a:extLst>
                <a:ext uri="{FF2B5EF4-FFF2-40B4-BE49-F238E27FC236}">
                  <a16:creationId xmlns:a16="http://schemas.microsoft.com/office/drawing/2014/main" id="{42A964D4-7840-72DC-B927-5D6AFFA39CBF}"/>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descr="Number 2">
              <a:extLst>
                <a:ext uri="{FF2B5EF4-FFF2-40B4-BE49-F238E27FC236}">
                  <a16:creationId xmlns:a16="http://schemas.microsoft.com/office/drawing/2014/main" id="{6F2C3C3A-6AAF-15F6-967B-21105D3E38AC}"/>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7" name="Content Placeholder 17">
            <a:extLst>
              <a:ext uri="{FF2B5EF4-FFF2-40B4-BE49-F238E27FC236}">
                <a16:creationId xmlns:a16="http://schemas.microsoft.com/office/drawing/2014/main" id="{CA537F75-9798-DC7A-B39B-CE69ACDEF42B}"/>
              </a:ext>
            </a:extLst>
          </p:cNvPr>
          <p:cNvSpPr txBox="1">
            <a:spLocks/>
          </p:cNvSpPr>
          <p:nvPr/>
        </p:nvSpPr>
        <p:spPr>
          <a:xfrm>
            <a:off x="4747855" y="49390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Pipeline Created with following steps </a:t>
            </a:r>
            <a:r>
              <a:rPr lang="en-US" dirty="0">
                <a:solidFill>
                  <a:srgbClr val="D24726"/>
                </a:solidFill>
                <a:latin typeface="Segoe UI Semibold" panose="020B0702040204020203" pitchFamily="34" charset="0"/>
                <a:cs typeface="Segoe UI Semibold" panose="020B0702040204020203" pitchFamily="34" charset="0"/>
              </a:rPr>
              <a:t>Vectorization (CountVectorizer)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sym typeface="Wingdings" panose="05000000000000000000" pitchFamily="2" charset="2"/>
              </a:rPr>
              <a:t></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Cross Validation (ShuffleSplit, Halving </a:t>
            </a:r>
            <a:r>
              <a:rPr lang="en-US" dirty="0">
                <a:solidFill>
                  <a:srgbClr val="E91717"/>
                </a:solidFill>
                <a:latin typeface="Segoe UI Semibold" panose="020B0702040204020203" pitchFamily="34" charset="0"/>
                <a:cs typeface="Segoe UI Semibold" panose="020B0702040204020203" pitchFamily="34" charset="0"/>
              </a:rPr>
              <a:t>grid</a:t>
            </a:r>
            <a:r>
              <a:rPr lang="en-US" dirty="0">
                <a:solidFill>
                  <a:srgbClr val="D24726"/>
                </a:solidFill>
                <a:latin typeface="Segoe UI Semibold" panose="020B0702040204020203" pitchFamily="34" charset="0"/>
                <a:cs typeface="Segoe UI Semibold" panose="020B0702040204020203" pitchFamily="34" charset="0"/>
              </a:rPr>
              <a:t>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grpSp>
        <p:nvGrpSpPr>
          <p:cNvPr id="18" name="Group 17" descr="Small circle with number 3 inside  indicating step 3">
            <a:extLst>
              <a:ext uri="{FF2B5EF4-FFF2-40B4-BE49-F238E27FC236}">
                <a16:creationId xmlns:a16="http://schemas.microsoft.com/office/drawing/2014/main" id="{320039DE-FA0B-ED3C-40A5-88ADA78D99E3}"/>
              </a:ext>
            </a:extLst>
          </p:cNvPr>
          <p:cNvGrpSpPr/>
          <p:nvPr/>
        </p:nvGrpSpPr>
        <p:grpSpPr bwMode="blackWhite">
          <a:xfrm>
            <a:off x="7930921" y="4898850"/>
            <a:ext cx="558179" cy="409838"/>
            <a:chOff x="6953426" y="711274"/>
            <a:chExt cx="558179" cy="409838"/>
          </a:xfrm>
        </p:grpSpPr>
        <p:sp>
          <p:nvSpPr>
            <p:cNvPr id="19" name="Oval 18" descr="Small circle">
              <a:extLst>
                <a:ext uri="{FF2B5EF4-FFF2-40B4-BE49-F238E27FC236}">
                  <a16:creationId xmlns:a16="http://schemas.microsoft.com/office/drawing/2014/main" id="{82B8DC76-EED1-DBF0-8583-66F389563C6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3">
              <a:extLst>
                <a:ext uri="{FF2B5EF4-FFF2-40B4-BE49-F238E27FC236}">
                  <a16:creationId xmlns:a16="http://schemas.microsoft.com/office/drawing/2014/main" id="{4CD8F09E-6C70-6E28-3643-74101E8D8E60}"/>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1" name="Content Placeholder 17">
            <a:extLst>
              <a:ext uri="{FF2B5EF4-FFF2-40B4-BE49-F238E27FC236}">
                <a16:creationId xmlns:a16="http://schemas.microsoft.com/office/drawing/2014/main" id="{0429A2EC-D6C0-685C-BA11-5E23202D5811}"/>
              </a:ext>
            </a:extLst>
          </p:cNvPr>
          <p:cNvSpPr txBox="1">
            <a:spLocks/>
          </p:cNvSpPr>
          <p:nvPr/>
        </p:nvSpPr>
        <p:spPr>
          <a:xfrm>
            <a:off x="8429668" y="4939042"/>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200" dirty="0">
                <a:solidFill>
                  <a:srgbClr val="E91717"/>
                </a:solidFill>
                <a:latin typeface="Segoe UI Semibold" panose="020B0702040204020203" pitchFamily="34" charset="0"/>
                <a:cs typeface="Segoe UI Semibold" panose="020B0702040204020203" pitchFamily="34" charset="0"/>
              </a:rPr>
              <a:t>5</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different models been trained following </a:t>
            </a:r>
            <a:r>
              <a:rPr lang="en-US" sz="1200" dirty="0">
                <a:solidFill>
                  <a:srgbClr val="E91717"/>
                </a:solidFill>
                <a:latin typeface="Segoe UI Semibold" panose="020B0702040204020203" pitchFamily="34" charset="0"/>
                <a:cs typeface="Segoe UI Semibold" panose="020B0702040204020203" pitchFamily="34" charset="0"/>
              </a:rPr>
              <a:t>BernoulliNB</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LinearSVC</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Decision</a:t>
            </a:r>
            <a:r>
              <a:rPr lang="en-US" sz="1200" dirty="0">
                <a:solidFill>
                  <a:srgbClr val="FF0000"/>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Tree</a:t>
            </a:r>
            <a:r>
              <a:rPr lang="en-US" sz="1200" dirty="0">
                <a:solidFill>
                  <a:srgbClr val="FF0000"/>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Classifier</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Logistic</a:t>
            </a:r>
            <a:r>
              <a:rPr lang="en-US" sz="1200" dirty="0">
                <a:solidFill>
                  <a:srgbClr val="FF0000"/>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Regression</a:t>
            </a:r>
            <a:r>
              <a:rPr lang="en-US" sz="1200" dirty="0">
                <a:solidFill>
                  <a:srgbClr val="FF0000"/>
                </a:solidFill>
                <a:latin typeface="Segoe UI Semibold" panose="020B0702040204020203" pitchFamily="34" charset="0"/>
                <a:cs typeface="Segoe UI Semibold" panose="020B0702040204020203" pitchFamily="34" charset="0"/>
              </a:rPr>
              <a:t> </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&amp; </a:t>
            </a:r>
            <a:r>
              <a:rPr lang="en-US" sz="1200" dirty="0">
                <a:solidFill>
                  <a:srgbClr val="E91717"/>
                </a:solidFill>
                <a:latin typeface="Segoe UI Semibold" panose="020B0702040204020203" pitchFamily="34" charset="0"/>
                <a:cs typeface="Segoe UI Semibold" panose="020B0702040204020203" pitchFamily="34" charset="0"/>
              </a:rPr>
              <a:t>K-Nearest</a:t>
            </a:r>
            <a:r>
              <a:rPr lang="en-US" sz="1200" dirty="0">
                <a:solidFill>
                  <a:srgbClr val="FF0000"/>
                </a:solidFill>
                <a:latin typeface="Segoe UI Semibold" panose="020B0702040204020203" pitchFamily="34" charset="0"/>
                <a:cs typeface="Segoe UI Semibold" panose="020B0702040204020203" pitchFamily="34" charset="0"/>
              </a:rPr>
              <a:t> </a:t>
            </a:r>
            <a:r>
              <a:rPr lang="en-US" sz="1200" dirty="0">
                <a:solidFill>
                  <a:srgbClr val="E91717"/>
                </a:solidFill>
                <a:latin typeface="Segoe UI Semibold" panose="020B0702040204020203" pitchFamily="34" charset="0"/>
                <a:cs typeface="Segoe UI Semibold" panose="020B0702040204020203" pitchFamily="34" charset="0"/>
              </a:rPr>
              <a:t>Neighbors</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a:t>
            </a:r>
            <a:endParaRPr lang="en-US" sz="1800" dirty="0">
              <a:solidFill>
                <a:srgbClr val="FF0000"/>
              </a:solidFill>
              <a:latin typeface="Segoe UI" panose="020B0502040204020203" pitchFamily="34" charset="0"/>
              <a:cs typeface="Segoe UI" panose="020B0502040204020203" pitchFamily="34" charset="0"/>
            </a:endParaRPr>
          </a:p>
          <a:p>
            <a:pPr marL="0" indent="0">
              <a:spcAft>
                <a:spcPts val="2000"/>
              </a:spcAft>
              <a:buNone/>
            </a:pPr>
            <a:endParaRPr lang="en-US" dirty="0">
              <a:solidFill>
                <a:prstClr val="black">
                  <a:lumMod val="75000"/>
                  <a:lumOff val="25000"/>
                </a:prstClr>
              </a:solidFill>
            </a:endParaRPr>
          </a:p>
        </p:txBody>
      </p:sp>
      <p:sp>
        <p:nvSpPr>
          <p:cNvPr id="22" name="Content Placeholder 17">
            <a:extLst>
              <a:ext uri="{FF2B5EF4-FFF2-40B4-BE49-F238E27FC236}">
                <a16:creationId xmlns:a16="http://schemas.microsoft.com/office/drawing/2014/main" id="{A880EC26-8F2A-456A-8ACD-5725DE88DA13}"/>
              </a:ext>
            </a:extLst>
          </p:cNvPr>
          <p:cNvSpPr txBox="1">
            <a:spLocks/>
          </p:cNvSpPr>
          <p:nvPr/>
        </p:nvSpPr>
        <p:spPr>
          <a:xfrm>
            <a:off x="9081247" y="6165094"/>
            <a:ext cx="2793165" cy="423966"/>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ct val="100000"/>
              </a:lnSpc>
              <a:spcAft>
                <a:spcPts val="2000"/>
              </a:spcAft>
              <a:buNone/>
            </a:pPr>
            <a:r>
              <a:rPr lang="en-US" sz="800" dirty="0">
                <a:solidFill>
                  <a:srgbClr val="FF0000"/>
                </a:solidFill>
                <a:latin typeface="Segoe UI Semibold" panose="020B0702040204020203" pitchFamily="34" charset="0"/>
                <a:cs typeface="Segoe UI Semibold" panose="020B0702040204020203" pitchFamily="34" charset="0"/>
              </a:rPr>
              <a:t>*</a:t>
            </a:r>
            <a:r>
              <a:rPr lang="en-US" sz="800" dirty="0">
                <a:solidFill>
                  <a:schemeClr val="bg2">
                    <a:lumMod val="50000"/>
                  </a:schemeClr>
                </a:solidFill>
                <a:latin typeface="Segoe UI Semibold" panose="020B0702040204020203" pitchFamily="34" charset="0"/>
                <a:cs typeface="Segoe UI Semibold" panose="020B0702040204020203" pitchFamily="34" charset="0"/>
              </a:rPr>
              <a:t>The following image is downloaded from internet and used for preview only and word cloud has no relation with our work</a:t>
            </a:r>
            <a:endParaRPr lang="en-US" sz="800" dirty="0">
              <a:solidFill>
                <a:schemeClr val="bg2">
                  <a:lumMod val="50000"/>
                </a:schemeClr>
              </a:solidFill>
            </a:endParaRPr>
          </a:p>
        </p:txBody>
      </p:sp>
      <p:sp>
        <p:nvSpPr>
          <p:cNvPr id="23" name="Content Placeholder 17">
            <a:extLst>
              <a:ext uri="{FF2B5EF4-FFF2-40B4-BE49-F238E27FC236}">
                <a16:creationId xmlns:a16="http://schemas.microsoft.com/office/drawing/2014/main" id="{A880EC26-8F2A-456A-8ACD-5725DE88DA13}"/>
              </a:ext>
            </a:extLst>
          </p:cNvPr>
          <p:cNvSpPr txBox="1">
            <a:spLocks/>
          </p:cNvSpPr>
          <p:nvPr/>
        </p:nvSpPr>
        <p:spPr>
          <a:xfrm>
            <a:off x="9391665" y="1468712"/>
            <a:ext cx="591671" cy="45024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a:lnSpc>
                <a:spcPct val="100000"/>
              </a:lnSpc>
              <a:spcAft>
                <a:spcPts val="2000"/>
              </a:spcAft>
              <a:buNone/>
            </a:pPr>
            <a:r>
              <a:rPr lang="en-US" sz="900" dirty="0">
                <a:solidFill>
                  <a:srgbClr val="FF0000"/>
                </a:solidFill>
                <a:latin typeface="Segoe UI Semibold" panose="020B0702040204020203" pitchFamily="34" charset="0"/>
                <a:cs typeface="Segoe UI Semibold" panose="020B0702040204020203" pitchFamily="34" charset="0"/>
              </a:rPr>
              <a:t>*</a:t>
            </a:r>
            <a:endParaRPr lang="en-US" sz="900" dirty="0">
              <a:solidFill>
                <a:schemeClr val="bg2">
                  <a:lumMod val="50000"/>
                </a:schemeClr>
              </a:solidFill>
            </a:endParaRPr>
          </a:p>
        </p:txBody>
      </p:sp>
    </p:spTree>
    <p:extLst>
      <p:ext uri="{BB962C8B-B14F-4D97-AF65-F5344CB8AC3E}">
        <p14:creationId xmlns:p14="http://schemas.microsoft.com/office/powerpoint/2010/main" val="3310513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Sentiment Analysis</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604434" y="1478012"/>
            <a:ext cx="3192379" cy="4669896"/>
          </a:xfrm>
        </p:spPr>
        <p:txBody>
          <a:bodyPr/>
          <a:lstStyle/>
          <a:p>
            <a:pPr lvl="0"/>
            <a:r>
              <a:rPr lang="en-US" dirty="0">
                <a:latin typeface="Segoe UI Semibold" panose="020B0702040204020203" pitchFamily="34" charset="0"/>
                <a:cs typeface="Segoe UI Semibold" panose="020B0702040204020203" pitchFamily="34" charset="0"/>
              </a:rPr>
              <a:t>Best performance achieved with </a:t>
            </a:r>
            <a:r>
              <a:rPr lang="en-US" dirty="0">
                <a:solidFill>
                  <a:srgbClr val="E91717"/>
                </a:solidFill>
                <a:latin typeface="Segoe UI Semibold" panose="020B0702040204020203" pitchFamily="34" charset="0"/>
                <a:cs typeface="Segoe UI Semibold" panose="020B0702040204020203" pitchFamily="34" charset="0"/>
              </a:rPr>
              <a:t>Logistic Regression </a:t>
            </a:r>
            <a:r>
              <a:rPr lang="en-US" dirty="0">
                <a:latin typeface="Segoe UI Semibold" panose="020B0702040204020203" pitchFamily="34" charset="0"/>
                <a:cs typeface="Segoe UI Semibold" panose="020B0702040204020203" pitchFamily="34" charset="0"/>
              </a:rPr>
              <a:t>model with an </a:t>
            </a:r>
            <a:r>
              <a:rPr lang="en-US" dirty="0">
                <a:solidFill>
                  <a:srgbClr val="E91717"/>
                </a:solidFill>
                <a:latin typeface="Segoe UI Semibold" panose="020B0702040204020203" pitchFamily="34" charset="0"/>
                <a:cs typeface="Segoe UI Semibold" panose="020B0702040204020203" pitchFamily="34" charset="0"/>
              </a:rPr>
              <a:t>f1 score </a:t>
            </a:r>
            <a:r>
              <a:rPr lang="en-US" dirty="0">
                <a:latin typeface="Segoe UI Semibold" panose="020B0702040204020203" pitchFamily="34" charset="0"/>
                <a:cs typeface="Segoe UI Semibold" panose="020B0702040204020203" pitchFamily="34" charset="0"/>
              </a:rPr>
              <a:t>of </a:t>
            </a:r>
            <a:r>
              <a:rPr lang="en-US" dirty="0">
                <a:solidFill>
                  <a:srgbClr val="E91717"/>
                </a:solidFill>
                <a:latin typeface="Segoe UI Semibold" panose="020B0702040204020203" pitchFamily="34" charset="0"/>
                <a:cs typeface="Segoe UI Semibold" panose="020B0702040204020203" pitchFamily="34" charset="0"/>
              </a:rPr>
              <a:t>0.84</a:t>
            </a:r>
            <a:r>
              <a:rPr lang="en-US" dirty="0">
                <a:latin typeface="Segoe UI Semibold" panose="020B0702040204020203" pitchFamily="34" charset="0"/>
                <a:cs typeface="Segoe UI Semibold" panose="020B0702040204020203" pitchFamily="34" charset="0"/>
              </a:rPr>
              <a:t> and </a:t>
            </a:r>
            <a:r>
              <a:rPr lang="en-US" dirty="0">
                <a:solidFill>
                  <a:srgbClr val="E91717"/>
                </a:solidFill>
                <a:latin typeface="Segoe UI Semibold" panose="020B0702040204020203" pitchFamily="34" charset="0"/>
                <a:cs typeface="Segoe UI Semibold" panose="020B0702040204020203" pitchFamily="34" charset="0"/>
              </a:rPr>
              <a:t>recall</a:t>
            </a:r>
            <a:r>
              <a:rPr lang="en-US" dirty="0">
                <a:latin typeface="Segoe UI Semibold" panose="020B0702040204020203" pitchFamily="34" charset="0"/>
                <a:cs typeface="Segoe UI Semibold" panose="020B0702040204020203" pitchFamily="34" charset="0"/>
              </a:rPr>
              <a:t> of </a:t>
            </a:r>
            <a:r>
              <a:rPr lang="en-US" dirty="0">
                <a:solidFill>
                  <a:srgbClr val="E91717"/>
                </a:solidFill>
                <a:latin typeface="Segoe UI Semibold" panose="020B0702040204020203" pitchFamily="34" charset="0"/>
                <a:cs typeface="Segoe UI Semibold" panose="020B0702040204020203" pitchFamily="34" charset="0"/>
              </a:rPr>
              <a:t>0.845</a:t>
            </a:r>
            <a:r>
              <a:rPr lang="en-US" dirty="0">
                <a:latin typeface="Segoe UI Semibold" panose="020B0702040204020203" pitchFamily="34" charset="0"/>
                <a:cs typeface="Segoe UI Semibold" panose="020B0702040204020203" pitchFamily="34" charset="0"/>
              </a:rPr>
              <a:t>. </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rcRect/>
          <a:stretch/>
        </p:blipFill>
        <p:spPr>
          <a:xfrm>
            <a:off x="4084849" y="2596663"/>
            <a:ext cx="7643913" cy="1664673"/>
          </a:xfrm>
          <a:prstGeom prst="rect">
            <a:avLst/>
          </a:prstGeom>
        </p:spPr>
      </p:pic>
      <p:cxnSp>
        <p:nvCxnSpPr>
          <p:cNvPr id="5" name="Straight Connector 4">
            <a:extLst>
              <a:ext uri="{FF2B5EF4-FFF2-40B4-BE49-F238E27FC236}">
                <a16:creationId xmlns:a16="http://schemas.microsoft.com/office/drawing/2014/main" id="{F9BF6AEB-2278-4CD7-92C7-98AF1318972D}"/>
              </a:ext>
              <a:ext uri="{C183D7F6-B498-43B3-948B-1728B52AA6E4}">
                <adec:decorative xmlns:adec="http://schemas.microsoft.com/office/drawing/2017/decorative" val="1"/>
              </a:ext>
            </a:extLst>
          </p:cNvPr>
          <p:cNvCxnSpPr>
            <a:cxnSpLocks/>
          </p:cNvCxnSpPr>
          <p:nvPr/>
        </p:nvCxnSpPr>
        <p:spPr>
          <a:xfrm>
            <a:off x="3829891" y="1472431"/>
            <a:ext cx="0" cy="4242569"/>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descr="3D Models">
            <a:extLst>
              <a:ext uri="{FF2B5EF4-FFF2-40B4-BE49-F238E27FC236}">
                <a16:creationId xmlns:a16="http://schemas.microsoft.com/office/drawing/2014/main" id="{94EC29BA-7F0B-AFF3-D120-6D3A0E4F852F}"/>
              </a:ext>
            </a:extLst>
          </p:cNvPr>
          <p:cNvSpPr txBox="1">
            <a:spLocks/>
          </p:cNvSpPr>
          <p:nvPr/>
        </p:nvSpPr>
        <p:spPr>
          <a:xfrm>
            <a:off x="3994041" y="1332700"/>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mj-lt"/>
                <a:ea typeface="+mj-ea"/>
                <a:cs typeface="+mj-cs"/>
              </a:rPr>
              <a:t>Ranks of Pipelines by F1 Score</a:t>
            </a:r>
            <a:endParaRPr lang="en-US" sz="1800" dirty="0">
              <a:latin typeface="+mj-lt"/>
              <a:ea typeface="+mj-ea"/>
              <a:cs typeface="+mj-cs"/>
            </a:endParaRPr>
          </a:p>
        </p:txBody>
      </p:sp>
    </p:spTree>
    <p:extLst>
      <p:ext uri="{BB962C8B-B14F-4D97-AF65-F5344CB8AC3E}">
        <p14:creationId xmlns:p14="http://schemas.microsoft.com/office/powerpoint/2010/main" val="225232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srcRect/>
          <a:stretch/>
        </p:blipFill>
        <p:spPr>
          <a:xfrm>
            <a:off x="431918" y="1859855"/>
            <a:ext cx="11328164" cy="4652099"/>
          </a:xfrm>
          <a:prstGeom prst="rect">
            <a:avLst/>
          </a:prstGeom>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Top 10 Most Expensive and Affordable Restaurants</a:t>
            </a:r>
          </a:p>
        </p:txBody>
      </p:sp>
    </p:spTree>
    <p:extLst>
      <p:ext uri="{BB962C8B-B14F-4D97-AF65-F5344CB8AC3E}">
        <p14:creationId xmlns:p14="http://schemas.microsoft.com/office/powerpoint/2010/main" val="1121037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Sentiment Analysis</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604434" y="1478012"/>
            <a:ext cx="3192379" cy="4669896"/>
          </a:xfrm>
        </p:spPr>
        <p:txBody>
          <a:bodyPr/>
          <a:lstStyle/>
          <a:p>
            <a:pPr lvl="0"/>
            <a:r>
              <a:rPr lang="en-US" dirty="0">
                <a:latin typeface="Segoe UI Semibold" panose="020B0702040204020203" pitchFamily="34" charset="0"/>
                <a:cs typeface="Segoe UI Semibold" panose="020B0702040204020203" pitchFamily="34" charset="0"/>
              </a:rPr>
              <a:t>Best performance achieved with </a:t>
            </a:r>
            <a:r>
              <a:rPr lang="en-US" dirty="0">
                <a:solidFill>
                  <a:srgbClr val="E91717"/>
                </a:solidFill>
                <a:latin typeface="Segoe UI Semibold" panose="020B0702040204020203" pitchFamily="34" charset="0"/>
                <a:cs typeface="Segoe UI Semibold" panose="020B0702040204020203" pitchFamily="34" charset="0"/>
              </a:rPr>
              <a:t>Logistic Regression </a:t>
            </a:r>
            <a:r>
              <a:rPr lang="en-US" dirty="0">
                <a:latin typeface="Segoe UI Semibold" panose="020B0702040204020203" pitchFamily="34" charset="0"/>
                <a:cs typeface="Segoe UI Semibold" panose="020B0702040204020203" pitchFamily="34" charset="0"/>
              </a:rPr>
              <a:t>model with an </a:t>
            </a:r>
            <a:r>
              <a:rPr lang="en-US" dirty="0">
                <a:solidFill>
                  <a:srgbClr val="E91717"/>
                </a:solidFill>
                <a:latin typeface="Segoe UI Semibold" panose="020B0702040204020203" pitchFamily="34" charset="0"/>
                <a:cs typeface="Segoe UI Semibold" panose="020B0702040204020203" pitchFamily="34" charset="0"/>
              </a:rPr>
              <a:t>f1 score </a:t>
            </a:r>
            <a:r>
              <a:rPr lang="en-US" dirty="0">
                <a:latin typeface="Segoe UI Semibold" panose="020B0702040204020203" pitchFamily="34" charset="0"/>
                <a:cs typeface="Segoe UI Semibold" panose="020B0702040204020203" pitchFamily="34" charset="0"/>
              </a:rPr>
              <a:t>of </a:t>
            </a:r>
            <a:r>
              <a:rPr lang="en-US" dirty="0">
                <a:solidFill>
                  <a:srgbClr val="E91717"/>
                </a:solidFill>
                <a:latin typeface="Segoe UI Semibold" panose="020B0702040204020203" pitchFamily="34" charset="0"/>
                <a:cs typeface="Segoe UI Semibold" panose="020B0702040204020203" pitchFamily="34" charset="0"/>
              </a:rPr>
              <a:t>0.84</a:t>
            </a:r>
            <a:r>
              <a:rPr lang="en-US" dirty="0">
                <a:latin typeface="Segoe UI Semibold" panose="020B0702040204020203" pitchFamily="34" charset="0"/>
                <a:cs typeface="Segoe UI Semibold" panose="020B0702040204020203" pitchFamily="34" charset="0"/>
              </a:rPr>
              <a:t> and </a:t>
            </a:r>
            <a:r>
              <a:rPr lang="en-US" dirty="0">
                <a:solidFill>
                  <a:srgbClr val="E91717"/>
                </a:solidFill>
                <a:latin typeface="Segoe UI Semibold" panose="020B0702040204020203" pitchFamily="34" charset="0"/>
                <a:cs typeface="Segoe UI Semibold" panose="020B0702040204020203" pitchFamily="34" charset="0"/>
              </a:rPr>
              <a:t>recall</a:t>
            </a:r>
            <a:r>
              <a:rPr lang="en-US" dirty="0">
                <a:latin typeface="Segoe UI Semibold" panose="020B0702040204020203" pitchFamily="34" charset="0"/>
                <a:cs typeface="Segoe UI Semibold" panose="020B0702040204020203" pitchFamily="34" charset="0"/>
              </a:rPr>
              <a:t> of </a:t>
            </a:r>
            <a:r>
              <a:rPr lang="en-US" dirty="0">
                <a:solidFill>
                  <a:srgbClr val="E91717"/>
                </a:solidFill>
                <a:latin typeface="Segoe UI Semibold" panose="020B0702040204020203" pitchFamily="34" charset="0"/>
                <a:cs typeface="Segoe UI Semibold" panose="020B0702040204020203" pitchFamily="34" charset="0"/>
              </a:rPr>
              <a:t>0.845</a:t>
            </a:r>
            <a:r>
              <a:rPr lang="en-US" dirty="0">
                <a:latin typeface="Segoe UI Semibold" panose="020B0702040204020203" pitchFamily="34" charset="0"/>
                <a:cs typeface="Segoe UI Semibold" panose="020B0702040204020203" pitchFamily="34" charset="0"/>
              </a:rPr>
              <a:t>. </a:t>
            </a:r>
          </a:p>
        </p:txBody>
      </p:sp>
      <p:cxnSp>
        <p:nvCxnSpPr>
          <p:cNvPr id="5" name="Straight Connector 4">
            <a:extLst>
              <a:ext uri="{FF2B5EF4-FFF2-40B4-BE49-F238E27FC236}">
                <a16:creationId xmlns:a16="http://schemas.microsoft.com/office/drawing/2014/main" id="{F9BF6AEB-2278-4CD7-92C7-98AF1318972D}"/>
              </a:ext>
              <a:ext uri="{C183D7F6-B498-43B3-948B-1728B52AA6E4}">
                <adec:decorative xmlns:adec="http://schemas.microsoft.com/office/drawing/2017/decorative" val="1"/>
              </a:ext>
            </a:extLst>
          </p:cNvPr>
          <p:cNvCxnSpPr>
            <a:cxnSpLocks/>
          </p:cNvCxnSpPr>
          <p:nvPr/>
        </p:nvCxnSpPr>
        <p:spPr>
          <a:xfrm>
            <a:off x="3829891" y="1472431"/>
            <a:ext cx="0" cy="4242569"/>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descr="3D Models">
            <a:extLst>
              <a:ext uri="{FF2B5EF4-FFF2-40B4-BE49-F238E27FC236}">
                <a16:creationId xmlns:a16="http://schemas.microsoft.com/office/drawing/2014/main" id="{94EC29BA-7F0B-AFF3-D120-6D3A0E4F852F}"/>
              </a:ext>
            </a:extLst>
          </p:cNvPr>
          <p:cNvSpPr txBox="1">
            <a:spLocks/>
          </p:cNvSpPr>
          <p:nvPr/>
        </p:nvSpPr>
        <p:spPr>
          <a:xfrm>
            <a:off x="3994041" y="1332700"/>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mj-lt"/>
                <a:ea typeface="+mj-ea"/>
                <a:cs typeface="+mj-cs"/>
              </a:rPr>
              <a:t> Comparison of F1 score</a:t>
            </a:r>
            <a:endParaRPr lang="en-US" sz="1800" dirty="0">
              <a:latin typeface="+mj-lt"/>
              <a:ea typeface="+mj-ea"/>
              <a:cs typeface="+mj-cs"/>
            </a:endParaRPr>
          </a:p>
        </p:txBody>
      </p:sp>
      <p:pic>
        <p:nvPicPr>
          <p:cNvPr id="6146" name="Picture 2">
            <a:extLst>
              <a:ext uri="{FF2B5EF4-FFF2-40B4-BE49-F238E27FC236}">
                <a16:creationId xmlns:a16="http://schemas.microsoft.com/office/drawing/2014/main" id="{46BB24E2-070B-3441-ED9A-2BED919B5B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3994041" y="1834134"/>
            <a:ext cx="7634738" cy="394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15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Sentiment Analysis</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9"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17">
            <a:extLst>
              <a:ext uri="{FF2B5EF4-FFF2-40B4-BE49-F238E27FC236}">
                <a16:creationId xmlns:a16="http://schemas.microsoft.com/office/drawing/2014/main" id="{0373EDA7-6395-4B54-B403-841F117F89AC}"/>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Logistic Regression</a:t>
            </a:r>
            <a:endParaRPr lang="en-US" dirty="0">
              <a:latin typeface="Segoe UI Semibold" panose="020B0702040204020203" pitchFamily="34" charset="0"/>
              <a:cs typeface="Segoe UI Semibold" panose="020B0702040204020203" pitchFamily="34" charset="0"/>
            </a:endParaRPr>
          </a:p>
        </p:txBody>
      </p:sp>
      <p:grpSp>
        <p:nvGrpSpPr>
          <p:cNvPr id="45" name="Group 44" descr="Small circle with number 1 inside  indicating step 1">
            <a:extLst>
              <a:ext uri="{FF2B5EF4-FFF2-40B4-BE49-F238E27FC236}">
                <a16:creationId xmlns:a16="http://schemas.microsoft.com/office/drawing/2014/main" id="{A8833B08-8E6A-4969-A189-9C9517AFA670}"/>
              </a:ext>
            </a:extLst>
          </p:cNvPr>
          <p:cNvGrpSpPr/>
          <p:nvPr/>
        </p:nvGrpSpPr>
        <p:grpSpPr bwMode="blackWhite">
          <a:xfrm>
            <a:off x="558723" y="1917997"/>
            <a:ext cx="558179" cy="409838"/>
            <a:chOff x="6953426" y="711274"/>
            <a:chExt cx="558179" cy="409838"/>
          </a:xfrm>
        </p:grpSpPr>
        <p:sp>
          <p:nvSpPr>
            <p:cNvPr id="46" name="Oval 45" descr="Small circle">
              <a:extLst>
                <a:ext uri="{FF2B5EF4-FFF2-40B4-BE49-F238E27FC236}">
                  <a16:creationId xmlns:a16="http://schemas.microsoft.com/office/drawing/2014/main" id="{5C936FB6-711F-459A-8A62-FFEB4E77667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1">
              <a:extLst>
                <a:ext uri="{FF2B5EF4-FFF2-40B4-BE49-F238E27FC236}">
                  <a16:creationId xmlns:a16="http://schemas.microsoft.com/office/drawing/2014/main" id="{E150CBB4-6026-4F62-8A2D-7F58A918414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8" name="Content Placeholder 17">
            <a:extLst>
              <a:ext uri="{FF2B5EF4-FFF2-40B4-BE49-F238E27FC236}">
                <a16:creationId xmlns:a16="http://schemas.microsoft.com/office/drawing/2014/main" id="{FF10A920-0EF7-480B-956E-2356DAF1E61A}"/>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7" name="Picture 66">
            <a:extLst>
              <a:ext uri="{FF2B5EF4-FFF2-40B4-BE49-F238E27FC236}">
                <a16:creationId xmlns:a16="http://schemas.microsoft.com/office/drawing/2014/main" id="{1F88864D-2905-4C53-A0F1-AF65EF5C9DFB}"/>
              </a:ext>
              <a:ext uri="{C183D7F6-B498-43B3-948B-1728B52AA6E4}">
                <adec:decorative xmlns:adec="http://schemas.microsoft.com/office/drawing/2017/decorative" val="1"/>
              </a:ext>
            </a:extLst>
          </p:cNvPr>
          <p:cNvPicPr/>
          <p:nvPr/>
        </p:nvPicPr>
        <p:blipFill>
          <a:blip r:embed="rId2" cstate="print">
            <a:extLst>
              <a:ext uri="{28A0092B-C50C-407E-A947-70E740481C1C}">
                <a14:useLocalDpi xmlns:a14="http://schemas.microsoft.com/office/drawing/2010/main" val="0"/>
              </a:ext>
            </a:extLst>
          </a:blip>
          <a:stretch>
            <a:fillRect/>
          </a:stretch>
        </p:blipFill>
        <p:spPr>
          <a:xfrm rot="4617211" flipH="1">
            <a:off x="2999012" y="2315612"/>
            <a:ext cx="586758" cy="642261"/>
          </a:xfrm>
          <a:prstGeom prst="rect">
            <a:avLst/>
          </a:prstGeom>
          <a:scene3d>
            <a:camera prst="orthographicFront">
              <a:rot lat="21594000" lon="0" rev="20400000"/>
            </a:camera>
            <a:lightRig rig="threePt" dir="t"/>
          </a:scene3d>
        </p:spPr>
      </p:pic>
      <p:sp>
        <p:nvSpPr>
          <p:cNvPr id="13" name="Text Placeholder 6" descr="3D Models">
            <a:extLst>
              <a:ext uri="{FF2B5EF4-FFF2-40B4-BE49-F238E27FC236}">
                <a16:creationId xmlns:a16="http://schemas.microsoft.com/office/drawing/2014/main" id="{E823754A-11BF-2FEA-D803-E18857303A37}"/>
              </a:ext>
            </a:extLst>
          </p:cNvPr>
          <p:cNvSpPr txBox="1">
            <a:spLocks/>
          </p:cNvSpPr>
          <p:nvPr/>
        </p:nvSpPr>
        <p:spPr>
          <a:xfrm>
            <a:off x="4537195" y="1691065"/>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CountVectorizer</a:t>
            </a:r>
            <a:r>
              <a:rPr lang="en-US" sz="1800" dirty="0">
                <a:latin typeface="Segoe UI Semibold" panose="020B0702040204020203" pitchFamily="34" charset="0"/>
                <a:ea typeface="+mj-ea"/>
                <a:cs typeface="Segoe UI Semibold" panose="020B0702040204020203" pitchFamily="34" charset="0"/>
              </a:rPr>
              <a:t>: max_df = 1 ; max_features = 10000</a:t>
            </a:r>
          </a:p>
        </p:txBody>
      </p:sp>
      <p:sp>
        <p:nvSpPr>
          <p:cNvPr id="14" name="Text Placeholder 6" descr="3D Models">
            <a:extLst>
              <a:ext uri="{FF2B5EF4-FFF2-40B4-BE49-F238E27FC236}">
                <a16:creationId xmlns:a16="http://schemas.microsoft.com/office/drawing/2014/main" id="{140FA792-87A1-71AE-2AC6-688E5004FADD}"/>
              </a:ext>
            </a:extLst>
          </p:cNvPr>
          <p:cNvSpPr txBox="1">
            <a:spLocks/>
          </p:cNvSpPr>
          <p:nvPr/>
        </p:nvSpPr>
        <p:spPr>
          <a:xfrm>
            <a:off x="4537194" y="2185740"/>
            <a:ext cx="6129087" cy="862260"/>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LinearSVC</a:t>
            </a:r>
            <a:r>
              <a:rPr lang="en-US" sz="1800" dirty="0">
                <a:latin typeface="Segoe UI Semibold" panose="020B0702040204020203" pitchFamily="34" charset="0"/>
                <a:ea typeface="+mj-ea"/>
                <a:cs typeface="Segoe UI Semibold" panose="020B0702040204020203" pitchFamily="34" charset="0"/>
              </a:rPr>
              <a:t>: penalty = l2 ; class_weight = balanced</a:t>
            </a:r>
          </a:p>
          <a:p>
            <a:pPr marL="0" indent="0">
              <a:buNone/>
            </a:pPr>
            <a:r>
              <a:rPr lang="en-US" sz="1800" dirty="0">
                <a:latin typeface="Segoe UI Semibold" panose="020B0702040204020203" pitchFamily="34" charset="0"/>
                <a:ea typeface="+mj-ea"/>
                <a:cs typeface="Segoe UI Semibold" panose="020B0702040204020203" pitchFamily="34" charset="0"/>
              </a:rPr>
              <a:t>	    max_iter = 100000 ; C = 0.1</a:t>
            </a:r>
          </a:p>
        </p:txBody>
      </p:sp>
      <p:pic>
        <p:nvPicPr>
          <p:cNvPr id="5" name="Picture 4">
            <a:extLst>
              <a:ext uri="{FF2B5EF4-FFF2-40B4-BE49-F238E27FC236}">
                <a16:creationId xmlns:a16="http://schemas.microsoft.com/office/drawing/2014/main" id="{3626A33D-C935-82FA-773F-AFD8A04E5B0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10000" contrast="40000"/>
                    </a14:imgEffect>
                  </a14:imgLayer>
                </a14:imgProps>
              </a:ext>
            </a:extLst>
          </a:blip>
          <a:stretch>
            <a:fillRect/>
          </a:stretch>
        </p:blipFill>
        <p:spPr>
          <a:xfrm>
            <a:off x="4516431" y="3251345"/>
            <a:ext cx="6941696" cy="2936065"/>
          </a:xfrm>
          <a:prstGeom prst="rect">
            <a:avLst/>
          </a:prstGeom>
          <a:effectLst>
            <a:softEdge rad="342900"/>
          </a:effectLst>
        </p:spPr>
      </p:pic>
    </p:spTree>
    <p:extLst>
      <p:ext uri="{BB962C8B-B14F-4D97-AF65-F5344CB8AC3E}">
        <p14:creationId xmlns:p14="http://schemas.microsoft.com/office/powerpoint/2010/main" val="1249102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7"/>
                                        </p:tgtEl>
                                        <p:attrNameLst>
                                          <p:attrName>style.visibility</p:attrName>
                                        </p:attrNameLst>
                                      </p:cBhvr>
                                      <p:to>
                                        <p:strVal val="visible"/>
                                      </p:to>
                                    </p:set>
                                    <p:anim calcmode="lin" valueType="num">
                                      <p:cBhvr>
                                        <p:cTn id="7" dur="1000" fill="hold"/>
                                        <p:tgtEl>
                                          <p:spTgt spid="67"/>
                                        </p:tgtEl>
                                        <p:attrNameLst>
                                          <p:attrName>ppt_w</p:attrName>
                                        </p:attrNameLst>
                                      </p:cBhvr>
                                      <p:tavLst>
                                        <p:tav tm="0">
                                          <p:val>
                                            <p:fltVal val="0"/>
                                          </p:val>
                                        </p:tav>
                                        <p:tav tm="100000">
                                          <p:val>
                                            <p:strVal val="#ppt_w"/>
                                          </p:val>
                                        </p:tav>
                                      </p:tavLst>
                                    </p:anim>
                                    <p:anim calcmode="lin" valueType="num">
                                      <p:cBhvr>
                                        <p:cTn id="8" dur="1000" fill="hold"/>
                                        <p:tgtEl>
                                          <p:spTgt spid="67"/>
                                        </p:tgtEl>
                                        <p:attrNameLst>
                                          <p:attrName>ppt_h</p:attrName>
                                        </p:attrNameLst>
                                      </p:cBhvr>
                                      <p:tavLst>
                                        <p:tav tm="0">
                                          <p:val>
                                            <p:fltVal val="0"/>
                                          </p:val>
                                        </p:tav>
                                        <p:tav tm="100000">
                                          <p:val>
                                            <p:strVal val="#ppt_h"/>
                                          </p:val>
                                        </p:tav>
                                      </p:tavLst>
                                    </p:anim>
                                    <p:anim calcmode="lin" valueType="num">
                                      <p:cBhvr>
                                        <p:cTn id="9" dur="1000" fill="hold"/>
                                        <p:tgtEl>
                                          <p:spTgt spid="67"/>
                                        </p:tgtEl>
                                        <p:attrNameLst>
                                          <p:attrName>style.rotation</p:attrName>
                                        </p:attrNameLst>
                                      </p:cBhvr>
                                      <p:tavLst>
                                        <p:tav tm="0">
                                          <p:val>
                                            <p:fltVal val="90"/>
                                          </p:val>
                                        </p:tav>
                                        <p:tav tm="100000">
                                          <p:val>
                                            <p:fltVal val="0"/>
                                          </p:val>
                                        </p:tav>
                                      </p:tavLst>
                                    </p:anim>
                                    <p:animEffect transition="in" filter="fade">
                                      <p:cBhvr>
                                        <p:cTn id="10"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ACC3F-433E-4EAF-94D0-A512F17F9D39}"/>
              </a:ext>
            </a:extLst>
          </p:cNvPr>
          <p:cNvPicPr>
            <a:picLocks noChangeAspect="1"/>
          </p:cNvPicPr>
          <p:nvPr/>
        </p:nvPicPr>
        <p:blipFill rotWithShape="1">
          <a:blip r:embed="rId2"/>
          <a:srcRect t="3669" b="-3669"/>
          <a:stretch/>
        </p:blipFill>
        <p:spPr>
          <a:xfrm>
            <a:off x="4205614" y="2129961"/>
            <a:ext cx="7427661" cy="3925294"/>
          </a:xfrm>
          <a:prstGeom prst="rect">
            <a:avLst/>
          </a:prstGeom>
          <a:effectLst>
            <a:softEdge rad="38100"/>
          </a:effectLst>
        </p:spPr>
      </p:pic>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Sentiment Analysis</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6" y="1934287"/>
            <a:ext cx="0" cy="443077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17">
            <a:extLst>
              <a:ext uri="{FF2B5EF4-FFF2-40B4-BE49-F238E27FC236}">
                <a16:creationId xmlns:a16="http://schemas.microsoft.com/office/drawing/2014/main" id="{C366307E-5B0E-453E-841F-C418ADF990D9}"/>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Logistic Regression</a:t>
            </a:r>
            <a:endParaRPr lang="en-US" dirty="0">
              <a:latin typeface="Segoe UI Semibold" panose="020B0702040204020203" pitchFamily="34" charset="0"/>
              <a:cs typeface="Segoe UI Semibold" panose="020B0702040204020203" pitchFamily="34" charset="0"/>
            </a:endParaRPr>
          </a:p>
        </p:txBody>
      </p:sp>
      <p:grpSp>
        <p:nvGrpSpPr>
          <p:cNvPr id="36" name="Group 35" descr="Small circle with number 1 inside  indicating step 1">
            <a:extLst>
              <a:ext uri="{FF2B5EF4-FFF2-40B4-BE49-F238E27FC236}">
                <a16:creationId xmlns:a16="http://schemas.microsoft.com/office/drawing/2014/main" id="{C074503A-F7D6-4409-871C-948878F9E1D6}"/>
              </a:ext>
            </a:extLst>
          </p:cNvPr>
          <p:cNvGrpSpPr/>
          <p:nvPr/>
        </p:nvGrpSpPr>
        <p:grpSpPr bwMode="blackWhite">
          <a:xfrm>
            <a:off x="558723" y="1917997"/>
            <a:ext cx="558179" cy="409838"/>
            <a:chOff x="6953426" y="711274"/>
            <a:chExt cx="558179" cy="409838"/>
          </a:xfrm>
        </p:grpSpPr>
        <p:sp>
          <p:nvSpPr>
            <p:cNvPr id="37" name="Oval 36" descr="Small circle">
              <a:extLst>
                <a:ext uri="{FF2B5EF4-FFF2-40B4-BE49-F238E27FC236}">
                  <a16:creationId xmlns:a16="http://schemas.microsoft.com/office/drawing/2014/main" id="{A12055B6-61E6-4E21-AD61-A23F7A0242A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1">
              <a:extLst>
                <a:ext uri="{FF2B5EF4-FFF2-40B4-BE49-F238E27FC236}">
                  <a16:creationId xmlns:a16="http://schemas.microsoft.com/office/drawing/2014/main" id="{37F841D7-F4B9-4BC5-8391-FC1BBE0C994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0" name="Content Placeholder 17">
            <a:extLst>
              <a:ext uri="{FF2B5EF4-FFF2-40B4-BE49-F238E27FC236}">
                <a16:creationId xmlns:a16="http://schemas.microsoft.com/office/drawing/2014/main" id="{36212BCB-8A5D-4ACD-8C5F-317FFE71D8AC}"/>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4" name="Group 43" descr="Small circle with number 2 inside  indicating step 2">
            <a:extLst>
              <a:ext uri="{FF2B5EF4-FFF2-40B4-BE49-F238E27FC236}">
                <a16:creationId xmlns:a16="http://schemas.microsoft.com/office/drawing/2014/main" id="{E7ACB23F-FDB4-400D-935D-0333297FC118}"/>
              </a:ext>
            </a:extLst>
          </p:cNvPr>
          <p:cNvGrpSpPr/>
          <p:nvPr/>
        </p:nvGrpSpPr>
        <p:grpSpPr bwMode="blackWhite">
          <a:xfrm>
            <a:off x="558725" y="2698068"/>
            <a:ext cx="558179" cy="409838"/>
            <a:chOff x="6953426" y="711274"/>
            <a:chExt cx="558179" cy="409838"/>
          </a:xfrm>
        </p:grpSpPr>
        <p:sp>
          <p:nvSpPr>
            <p:cNvPr id="45" name="Oval 44" descr="Small circle">
              <a:extLst>
                <a:ext uri="{FF2B5EF4-FFF2-40B4-BE49-F238E27FC236}">
                  <a16:creationId xmlns:a16="http://schemas.microsoft.com/office/drawing/2014/main" id="{986EEE75-EE82-4F7B-A50D-F8D44C7A1B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descr="Number 2">
              <a:extLst>
                <a:ext uri="{FF2B5EF4-FFF2-40B4-BE49-F238E27FC236}">
                  <a16:creationId xmlns:a16="http://schemas.microsoft.com/office/drawing/2014/main" id="{DF8ED97B-D5DD-401F-ABC3-F56A5EBB257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7" name="Content Placeholder 17">
            <a:extLst>
              <a:ext uri="{FF2B5EF4-FFF2-40B4-BE49-F238E27FC236}">
                <a16:creationId xmlns:a16="http://schemas.microsoft.com/office/drawing/2014/main" id="{F3B2402D-9BEB-4092-92DC-B99E1D0CFC95}"/>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0" name="Picture 59">
            <a:extLst>
              <a:ext uri="{FF2B5EF4-FFF2-40B4-BE49-F238E27FC236}">
                <a16:creationId xmlns:a16="http://schemas.microsoft.com/office/drawing/2014/main" id="{AE8E2861-EF68-4D4D-826E-552069D32118}"/>
              </a:ext>
              <a:ext uri="{C183D7F6-B498-43B3-948B-1728B52AA6E4}">
                <adec:decorative xmlns:adec="http://schemas.microsoft.com/office/drawing/2017/decorative" val="1"/>
              </a:ext>
            </a:extLst>
          </p:cNvPr>
          <p:cNvPicPr/>
          <p:nvPr/>
        </p:nvPicPr>
        <p:blipFill>
          <a:blip r:embed="rId3" cstate="print">
            <a:extLst>
              <a:ext uri="{28A0092B-C50C-407E-A947-70E740481C1C}">
                <a14:useLocalDpi xmlns:a14="http://schemas.microsoft.com/office/drawing/2010/main" val="0"/>
              </a:ext>
            </a:extLst>
          </a:blip>
          <a:stretch>
            <a:fillRect/>
          </a:stretch>
        </p:blipFill>
        <p:spPr>
          <a:xfrm rot="6121280" flipH="1">
            <a:off x="2879113" y="2637054"/>
            <a:ext cx="586758" cy="642261"/>
          </a:xfrm>
          <a:prstGeom prst="rect">
            <a:avLst/>
          </a:prstGeom>
          <a:scene3d>
            <a:camera prst="orthographicFront">
              <a:rot lat="21594000" lon="13200000" rev="20400000"/>
            </a:camera>
            <a:lightRig rig="threePt" dir="t"/>
          </a:scene3d>
        </p:spPr>
      </p:pic>
    </p:spTree>
    <p:extLst>
      <p:ext uri="{BB962C8B-B14F-4D97-AF65-F5344CB8AC3E}">
        <p14:creationId xmlns:p14="http://schemas.microsoft.com/office/powerpoint/2010/main" val="235421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style.rotation</p:attrName>
                                        </p:attrNameLst>
                                      </p:cBhvr>
                                      <p:tavLst>
                                        <p:tav tm="0">
                                          <p:val>
                                            <p:fltVal val="90"/>
                                          </p:val>
                                        </p:tav>
                                        <p:tav tm="100000">
                                          <p:val>
                                            <p:fltVal val="0"/>
                                          </p:val>
                                        </p:tav>
                                      </p:tavLst>
                                    </p:anim>
                                    <p:animEffect transition="in" filter="fade">
                                      <p:cBhvr>
                                        <p:cTn id="1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ACC3F-433E-4EAF-94D0-A512F17F9D39}"/>
              </a:ext>
            </a:extLst>
          </p:cNvPr>
          <p:cNvPicPr>
            <a:picLocks noChangeAspect="1"/>
          </p:cNvPicPr>
          <p:nvPr/>
        </p:nvPicPr>
        <p:blipFill>
          <a:blip r:embed="rId2"/>
          <a:srcRect/>
          <a:stretch/>
        </p:blipFill>
        <p:spPr>
          <a:xfrm>
            <a:off x="4447717" y="1894489"/>
            <a:ext cx="7339459" cy="2696571"/>
          </a:xfrm>
          <a:prstGeom prst="rect">
            <a:avLst/>
          </a:prstGeom>
        </p:spPr>
      </p:pic>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Sentiment Analysis</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1"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6" descr="3D Models">
            <a:extLst>
              <a:ext uri="{FF2B5EF4-FFF2-40B4-BE49-F238E27FC236}">
                <a16:creationId xmlns:a16="http://schemas.microsoft.com/office/drawing/2014/main" id="{4563502A-BAFD-4CA0-B734-2E3F78B901EC}"/>
              </a:ext>
            </a:extLst>
          </p:cNvPr>
          <p:cNvSpPr txBox="1">
            <a:spLocks/>
          </p:cNvSpPr>
          <p:nvPr/>
        </p:nvSpPr>
        <p:spPr>
          <a:xfrm>
            <a:off x="4447719" y="4722941"/>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Balanced Accuracy Score </a:t>
            </a:r>
            <a:r>
              <a:rPr lang="en-US" sz="1800" dirty="0">
                <a:latin typeface="Segoe UI Semibold" panose="020B0702040204020203" pitchFamily="34" charset="0"/>
                <a:ea typeface="+mj-ea"/>
                <a:cs typeface="Segoe UI Semibold" panose="020B0702040204020203" pitchFamily="34" charset="0"/>
              </a:rPr>
              <a:t>: 0.8449</a:t>
            </a:r>
          </a:p>
        </p:txBody>
      </p:sp>
      <p:sp>
        <p:nvSpPr>
          <p:cNvPr id="20" name="Text Placeholder 6" descr="3D Models">
            <a:extLst>
              <a:ext uri="{FF2B5EF4-FFF2-40B4-BE49-F238E27FC236}">
                <a16:creationId xmlns:a16="http://schemas.microsoft.com/office/drawing/2014/main" id="{FE769341-F927-4A15-9A54-03976AE3012F}"/>
              </a:ext>
            </a:extLst>
          </p:cNvPr>
          <p:cNvSpPr txBox="1">
            <a:spLocks/>
          </p:cNvSpPr>
          <p:nvPr/>
        </p:nvSpPr>
        <p:spPr>
          <a:xfrm>
            <a:off x="4447719" y="5219946"/>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Avg. Weighted  F1 Score  </a:t>
            </a:r>
            <a:r>
              <a:rPr lang="en-US" sz="1800" dirty="0">
                <a:latin typeface="Segoe UI Semibold" panose="020B0702040204020203" pitchFamily="34" charset="0"/>
                <a:ea typeface="+mj-ea"/>
                <a:cs typeface="Segoe UI Semibold" panose="020B0702040204020203" pitchFamily="34" charset="0"/>
              </a:rPr>
              <a:t>: 0.8508</a:t>
            </a:r>
          </a:p>
        </p:txBody>
      </p:sp>
      <p:sp>
        <p:nvSpPr>
          <p:cNvPr id="40" name="Content Placeholder 17">
            <a:extLst>
              <a:ext uri="{FF2B5EF4-FFF2-40B4-BE49-F238E27FC236}">
                <a16:creationId xmlns:a16="http://schemas.microsoft.com/office/drawing/2014/main" id="{619FA018-8E90-45CC-A12E-A58E167079AF}"/>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Logistic Regression</a:t>
            </a:r>
            <a:endParaRPr lang="en-US" dirty="0">
              <a:latin typeface="Segoe UI Semibold" panose="020B0702040204020203" pitchFamily="34" charset="0"/>
              <a:cs typeface="Segoe UI Semibold" panose="020B0702040204020203" pitchFamily="34" charset="0"/>
            </a:endParaRPr>
          </a:p>
        </p:txBody>
      </p:sp>
      <p:grpSp>
        <p:nvGrpSpPr>
          <p:cNvPr id="41" name="Group 40" descr="Small circle with number 1 inside  indicating step 1">
            <a:extLst>
              <a:ext uri="{FF2B5EF4-FFF2-40B4-BE49-F238E27FC236}">
                <a16:creationId xmlns:a16="http://schemas.microsoft.com/office/drawing/2014/main" id="{7047598C-7B40-4AAF-AEE9-20FBA9A7BC1F}"/>
              </a:ext>
            </a:extLst>
          </p:cNvPr>
          <p:cNvGrpSpPr/>
          <p:nvPr/>
        </p:nvGrpSpPr>
        <p:grpSpPr bwMode="blackWhite">
          <a:xfrm>
            <a:off x="558723" y="1917997"/>
            <a:ext cx="558179" cy="409838"/>
            <a:chOff x="6953426" y="711274"/>
            <a:chExt cx="558179" cy="409838"/>
          </a:xfrm>
        </p:grpSpPr>
        <p:sp>
          <p:nvSpPr>
            <p:cNvPr id="42" name="Oval 41" descr="Small circle">
              <a:extLst>
                <a:ext uri="{FF2B5EF4-FFF2-40B4-BE49-F238E27FC236}">
                  <a16:creationId xmlns:a16="http://schemas.microsoft.com/office/drawing/2014/main" id="{4D25449A-83A8-4E26-81B2-91F38694CDC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descr="Number 1">
              <a:extLst>
                <a:ext uri="{FF2B5EF4-FFF2-40B4-BE49-F238E27FC236}">
                  <a16:creationId xmlns:a16="http://schemas.microsoft.com/office/drawing/2014/main" id="{56FD7E6E-3C6E-4B3E-B70F-E0A8235A0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4" name="Content Placeholder 17">
            <a:extLst>
              <a:ext uri="{FF2B5EF4-FFF2-40B4-BE49-F238E27FC236}">
                <a16:creationId xmlns:a16="http://schemas.microsoft.com/office/drawing/2014/main" id="{F3F391D6-6E0A-4AE4-A97F-19B4C1EE3C07}"/>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5" name="Group 44" descr="Small circle with number 2 inside  indicating step 2">
            <a:extLst>
              <a:ext uri="{FF2B5EF4-FFF2-40B4-BE49-F238E27FC236}">
                <a16:creationId xmlns:a16="http://schemas.microsoft.com/office/drawing/2014/main" id="{5A16839C-396E-4B22-96C2-47B2F3938943}"/>
              </a:ext>
            </a:extLst>
          </p:cNvPr>
          <p:cNvGrpSpPr/>
          <p:nvPr/>
        </p:nvGrpSpPr>
        <p:grpSpPr bwMode="blackWhite">
          <a:xfrm>
            <a:off x="558725" y="2698068"/>
            <a:ext cx="558179" cy="409838"/>
            <a:chOff x="6953426" y="711274"/>
            <a:chExt cx="558179" cy="409838"/>
          </a:xfrm>
        </p:grpSpPr>
        <p:sp>
          <p:nvSpPr>
            <p:cNvPr id="46" name="Oval 45" descr="Small circle">
              <a:extLst>
                <a:ext uri="{FF2B5EF4-FFF2-40B4-BE49-F238E27FC236}">
                  <a16:creationId xmlns:a16="http://schemas.microsoft.com/office/drawing/2014/main" id="{F13C241E-4B9F-44C4-BD5A-B20CCDE36DE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2">
              <a:extLst>
                <a:ext uri="{FF2B5EF4-FFF2-40B4-BE49-F238E27FC236}">
                  <a16:creationId xmlns:a16="http://schemas.microsoft.com/office/drawing/2014/main" id="{A08DCE4E-C167-417D-AA2B-4604C5F6A5B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8" name="Content Placeholder 17">
            <a:extLst>
              <a:ext uri="{FF2B5EF4-FFF2-40B4-BE49-F238E27FC236}">
                <a16:creationId xmlns:a16="http://schemas.microsoft.com/office/drawing/2014/main" id="{A8C7D6D9-6BC8-4303-B226-078A8862E182}"/>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9" name="Group 48" descr="Small circle with number 3 inside  indicating step 3">
            <a:extLst>
              <a:ext uri="{FF2B5EF4-FFF2-40B4-BE49-F238E27FC236}">
                <a16:creationId xmlns:a16="http://schemas.microsoft.com/office/drawing/2014/main" id="{2852A3E5-053D-4E9E-89AB-0DCC282157C6}"/>
              </a:ext>
            </a:extLst>
          </p:cNvPr>
          <p:cNvGrpSpPr/>
          <p:nvPr/>
        </p:nvGrpSpPr>
        <p:grpSpPr bwMode="blackWhite">
          <a:xfrm>
            <a:off x="557319" y="3514151"/>
            <a:ext cx="558179" cy="409838"/>
            <a:chOff x="6953426" y="711274"/>
            <a:chExt cx="558179" cy="409838"/>
          </a:xfrm>
        </p:grpSpPr>
        <p:sp>
          <p:nvSpPr>
            <p:cNvPr id="50" name="Oval 49" descr="Small circle">
              <a:extLst>
                <a:ext uri="{FF2B5EF4-FFF2-40B4-BE49-F238E27FC236}">
                  <a16:creationId xmlns:a16="http://schemas.microsoft.com/office/drawing/2014/main" id="{552B6F9F-F9DB-4BE5-83B2-062E222C06F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descr="Number 3">
              <a:extLst>
                <a:ext uri="{FF2B5EF4-FFF2-40B4-BE49-F238E27FC236}">
                  <a16:creationId xmlns:a16="http://schemas.microsoft.com/office/drawing/2014/main" id="{A3229E67-99A9-42CA-B223-D00917BAEA3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52" name="Content Placeholder 17">
            <a:extLst>
              <a:ext uri="{FF2B5EF4-FFF2-40B4-BE49-F238E27FC236}">
                <a16:creationId xmlns:a16="http://schemas.microsoft.com/office/drawing/2014/main" id="{F9382494-B3CF-4508-A8CA-335F614F006A}"/>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1" name="Picture 60">
            <a:extLst>
              <a:ext uri="{FF2B5EF4-FFF2-40B4-BE49-F238E27FC236}">
                <a16:creationId xmlns:a16="http://schemas.microsoft.com/office/drawing/2014/main" id="{C1D802DD-2007-44B3-812D-1A12BF4650FC}"/>
              </a:ext>
              <a:ext uri="{C183D7F6-B498-43B3-948B-1728B52AA6E4}">
                <adec:decorative xmlns:adec="http://schemas.microsoft.com/office/drawing/2017/decorative" val="1"/>
              </a:ext>
            </a:extLst>
          </p:cNvPr>
          <p:cNvPicPr/>
          <p:nvPr/>
        </p:nvPicPr>
        <p:blipFill>
          <a:blip r:embed="rId3" cstate="print">
            <a:extLst>
              <a:ext uri="{28A0092B-C50C-407E-A947-70E740481C1C}">
                <a14:useLocalDpi xmlns:a14="http://schemas.microsoft.com/office/drawing/2010/main" val="0"/>
              </a:ext>
            </a:extLst>
          </a:blip>
          <a:stretch>
            <a:fillRect/>
          </a:stretch>
        </p:blipFill>
        <p:spPr>
          <a:xfrm rot="4378553" flipH="1">
            <a:off x="3208865" y="3839901"/>
            <a:ext cx="586758" cy="642261"/>
          </a:xfrm>
          <a:prstGeom prst="rect">
            <a:avLst/>
          </a:prstGeom>
          <a:scene3d>
            <a:camera prst="orthographicFront">
              <a:rot lat="21594000" lon="0" rev="20400000"/>
            </a:camera>
            <a:lightRig rig="threePt" dir="t"/>
          </a:scene3d>
        </p:spPr>
      </p:pic>
    </p:spTree>
    <p:extLst>
      <p:ext uri="{BB962C8B-B14F-4D97-AF65-F5344CB8AC3E}">
        <p14:creationId xmlns:p14="http://schemas.microsoft.com/office/powerpoint/2010/main" val="316298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anim calcmode="lin" valueType="num">
                                      <p:cBhvr>
                                        <p:cTn id="9" dur="1000" fill="hold"/>
                                        <p:tgtEl>
                                          <p:spTgt spid="61"/>
                                        </p:tgtEl>
                                        <p:attrNameLst>
                                          <p:attrName>style.rotation</p:attrName>
                                        </p:attrNameLst>
                                      </p:cBhvr>
                                      <p:tavLst>
                                        <p:tav tm="0">
                                          <p:val>
                                            <p:fltVal val="90"/>
                                          </p:val>
                                        </p:tav>
                                        <p:tav tm="100000">
                                          <p:val>
                                            <p:fltVal val="0"/>
                                          </p:val>
                                        </p:tav>
                                      </p:tavLst>
                                    </p:anim>
                                    <p:animEffect transition="in" filter="fade">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Sentiment Analysis</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29916"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17">
            <a:extLst>
              <a:ext uri="{FF2B5EF4-FFF2-40B4-BE49-F238E27FC236}">
                <a16:creationId xmlns:a16="http://schemas.microsoft.com/office/drawing/2014/main" id="{69D46A8A-75E7-45B4-89CC-8B98AD7DA49C}"/>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Logistic Regression</a:t>
            </a:r>
            <a:endParaRPr lang="en-US" dirty="0">
              <a:latin typeface="Segoe UI Semibold" panose="020B0702040204020203" pitchFamily="34" charset="0"/>
              <a:cs typeface="Segoe UI Semibold" panose="020B0702040204020203" pitchFamily="34" charset="0"/>
            </a:endParaRPr>
          </a:p>
        </p:txBody>
      </p:sp>
      <p:grpSp>
        <p:nvGrpSpPr>
          <p:cNvPr id="61" name="Group 60" descr="Small circle with number 1 inside  indicating step 1">
            <a:extLst>
              <a:ext uri="{FF2B5EF4-FFF2-40B4-BE49-F238E27FC236}">
                <a16:creationId xmlns:a16="http://schemas.microsoft.com/office/drawing/2014/main" id="{3510579F-772D-40EA-9234-192D9053F509}"/>
              </a:ext>
            </a:extLst>
          </p:cNvPr>
          <p:cNvGrpSpPr/>
          <p:nvPr/>
        </p:nvGrpSpPr>
        <p:grpSpPr bwMode="blackWhite">
          <a:xfrm>
            <a:off x="558723" y="1917997"/>
            <a:ext cx="558179" cy="409838"/>
            <a:chOff x="6953426" y="711274"/>
            <a:chExt cx="558179" cy="409838"/>
          </a:xfrm>
        </p:grpSpPr>
        <p:sp>
          <p:nvSpPr>
            <p:cNvPr id="62" name="Oval 61" descr="Small circle">
              <a:extLst>
                <a:ext uri="{FF2B5EF4-FFF2-40B4-BE49-F238E27FC236}">
                  <a16:creationId xmlns:a16="http://schemas.microsoft.com/office/drawing/2014/main" id="{7FDDFBE8-D5D2-40E9-807B-30FB3618FA2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descr="Number 1">
              <a:extLst>
                <a:ext uri="{FF2B5EF4-FFF2-40B4-BE49-F238E27FC236}">
                  <a16:creationId xmlns:a16="http://schemas.microsoft.com/office/drawing/2014/main" id="{9C3B7080-4560-46D6-8131-04A0D18D618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64" name="Content Placeholder 17">
            <a:extLst>
              <a:ext uri="{FF2B5EF4-FFF2-40B4-BE49-F238E27FC236}">
                <a16:creationId xmlns:a16="http://schemas.microsoft.com/office/drawing/2014/main" id="{EC2C71B7-7815-4436-8C34-6D84C318BB3A}"/>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65" name="Group 64" descr="Small circle with number 2 inside  indicating step 2">
            <a:extLst>
              <a:ext uri="{FF2B5EF4-FFF2-40B4-BE49-F238E27FC236}">
                <a16:creationId xmlns:a16="http://schemas.microsoft.com/office/drawing/2014/main" id="{4FB3063E-BA4E-4652-9929-131F58AE230B}"/>
              </a:ext>
            </a:extLst>
          </p:cNvPr>
          <p:cNvGrpSpPr/>
          <p:nvPr/>
        </p:nvGrpSpPr>
        <p:grpSpPr bwMode="blackWhite">
          <a:xfrm>
            <a:off x="558725" y="2698068"/>
            <a:ext cx="558179" cy="409838"/>
            <a:chOff x="6953426" y="711274"/>
            <a:chExt cx="558179" cy="409838"/>
          </a:xfrm>
        </p:grpSpPr>
        <p:sp>
          <p:nvSpPr>
            <p:cNvPr id="66" name="Oval 65" descr="Small circle">
              <a:extLst>
                <a:ext uri="{FF2B5EF4-FFF2-40B4-BE49-F238E27FC236}">
                  <a16:creationId xmlns:a16="http://schemas.microsoft.com/office/drawing/2014/main" id="{62D4B9AB-D35E-4C64-A4CF-0B2FDC61839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descr="Number 2">
              <a:extLst>
                <a:ext uri="{FF2B5EF4-FFF2-40B4-BE49-F238E27FC236}">
                  <a16:creationId xmlns:a16="http://schemas.microsoft.com/office/drawing/2014/main" id="{CD1AA27C-7063-4228-8151-16B58030729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68" name="Content Placeholder 17">
            <a:extLst>
              <a:ext uri="{FF2B5EF4-FFF2-40B4-BE49-F238E27FC236}">
                <a16:creationId xmlns:a16="http://schemas.microsoft.com/office/drawing/2014/main" id="{05E34F55-6E00-403B-BDF0-E18AC3CA3A05}"/>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69" name="Group 68" descr="Small circle with number 3 inside  indicating step 3">
            <a:extLst>
              <a:ext uri="{FF2B5EF4-FFF2-40B4-BE49-F238E27FC236}">
                <a16:creationId xmlns:a16="http://schemas.microsoft.com/office/drawing/2014/main" id="{010F300F-F5A7-4744-BC5D-8BE12B7EDA2F}"/>
              </a:ext>
            </a:extLst>
          </p:cNvPr>
          <p:cNvGrpSpPr/>
          <p:nvPr/>
        </p:nvGrpSpPr>
        <p:grpSpPr bwMode="blackWhite">
          <a:xfrm>
            <a:off x="557319" y="3514151"/>
            <a:ext cx="558179" cy="409838"/>
            <a:chOff x="6953426" y="711274"/>
            <a:chExt cx="558179" cy="409838"/>
          </a:xfrm>
        </p:grpSpPr>
        <p:sp>
          <p:nvSpPr>
            <p:cNvPr id="70" name="Oval 69" descr="Small circle">
              <a:extLst>
                <a:ext uri="{FF2B5EF4-FFF2-40B4-BE49-F238E27FC236}">
                  <a16:creationId xmlns:a16="http://schemas.microsoft.com/office/drawing/2014/main" id="{C2122C55-62D9-4C3B-957F-28B0DFBC2DC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descr="Number 3">
              <a:extLst>
                <a:ext uri="{FF2B5EF4-FFF2-40B4-BE49-F238E27FC236}">
                  <a16:creationId xmlns:a16="http://schemas.microsoft.com/office/drawing/2014/main" id="{ED18D086-2F3F-40AF-8A2F-C1E20608ECB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72" name="Content Placeholder 17">
            <a:extLst>
              <a:ext uri="{FF2B5EF4-FFF2-40B4-BE49-F238E27FC236}">
                <a16:creationId xmlns:a16="http://schemas.microsoft.com/office/drawing/2014/main" id="{FEC150B1-0294-46A7-B8DB-8862B6DBBAC0}"/>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73" name="Group 72" descr="Small circle with number 3 inside  indicating step 3">
            <a:extLst>
              <a:ext uri="{FF2B5EF4-FFF2-40B4-BE49-F238E27FC236}">
                <a16:creationId xmlns:a16="http://schemas.microsoft.com/office/drawing/2014/main" id="{31D8573D-F117-41F3-9F5E-A39EC0A34F99}"/>
              </a:ext>
            </a:extLst>
          </p:cNvPr>
          <p:cNvGrpSpPr/>
          <p:nvPr/>
        </p:nvGrpSpPr>
        <p:grpSpPr bwMode="blackWhite">
          <a:xfrm>
            <a:off x="557319" y="4370026"/>
            <a:ext cx="558179" cy="409838"/>
            <a:chOff x="6953426" y="711274"/>
            <a:chExt cx="558179" cy="409838"/>
          </a:xfrm>
        </p:grpSpPr>
        <p:sp>
          <p:nvSpPr>
            <p:cNvPr id="74" name="Oval 73" descr="Small circle">
              <a:extLst>
                <a:ext uri="{FF2B5EF4-FFF2-40B4-BE49-F238E27FC236}">
                  <a16:creationId xmlns:a16="http://schemas.microsoft.com/office/drawing/2014/main" id="{FC6187B0-48FF-45DE-8589-AB55993145A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descr="Number 3">
              <a:extLst>
                <a:ext uri="{FF2B5EF4-FFF2-40B4-BE49-F238E27FC236}">
                  <a16:creationId xmlns:a16="http://schemas.microsoft.com/office/drawing/2014/main" id="{C54AFD9E-26A4-48A7-A2C5-A7E37650A71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76" name="Content Placeholder 17">
            <a:extLst>
              <a:ext uri="{FF2B5EF4-FFF2-40B4-BE49-F238E27FC236}">
                <a16:creationId xmlns:a16="http://schemas.microsoft.com/office/drawing/2014/main" id="{A7A5DDBF-0CF5-42DD-98BE-C54535F274B2}"/>
              </a:ext>
            </a:extLst>
          </p:cNvPr>
          <p:cNvSpPr txBox="1">
            <a:spLocks/>
          </p:cNvSpPr>
          <p:nvPr/>
        </p:nvSpPr>
        <p:spPr>
          <a:xfrm>
            <a:off x="1076799" y="4386315"/>
            <a:ext cx="2784602" cy="6229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Extension of </a:t>
            </a:r>
            <a:r>
              <a:rPr lang="en-US" dirty="0">
                <a:solidFill>
                  <a:srgbClr val="D24726"/>
                </a:solidFill>
                <a:latin typeface="Segoe UI Semibold" panose="020B0702040204020203" pitchFamily="34" charset="0"/>
                <a:cs typeface="Segoe UI Semibold" panose="020B0702040204020203" pitchFamily="34" charset="0"/>
              </a:rPr>
              <a:t>ROC Graph </a:t>
            </a:r>
            <a:r>
              <a:rPr lang="en-US" dirty="0">
                <a:solidFill>
                  <a:prstClr val="black">
                    <a:lumMod val="75000"/>
                    <a:lumOff val="25000"/>
                  </a:prstClr>
                </a:solidFill>
                <a:latin typeface="Segoe UI" panose="020B0502040204020203" pitchFamily="34" charset="0"/>
                <a:cs typeface="Segoe UI" panose="020B0502040204020203" pitchFamily="34" charset="0"/>
              </a:rPr>
              <a:t>&amp; </a:t>
            </a:r>
            <a:r>
              <a:rPr lang="en-US" dirty="0">
                <a:solidFill>
                  <a:srgbClr val="D24726"/>
                </a:solidFill>
                <a:latin typeface="Segoe UI Semibold" panose="020B0702040204020203" pitchFamily="34" charset="0"/>
                <a:cs typeface="Segoe UI Semibold" panose="020B0702040204020203" pitchFamily="34" charset="0"/>
              </a:rPr>
              <a:t>Precision-Recall </a:t>
            </a:r>
            <a:r>
              <a:rPr lang="en-US" dirty="0">
                <a:solidFill>
                  <a:prstClr val="black">
                    <a:lumMod val="75000"/>
                    <a:lumOff val="25000"/>
                  </a:prstClr>
                </a:solidFill>
                <a:latin typeface="Segoe UI" panose="020B0502040204020203" pitchFamily="34" charset="0"/>
                <a:cs typeface="Segoe UI" panose="020B0502040204020203" pitchFamily="34" charset="0"/>
              </a:rPr>
              <a:t>curve to multi-class</a:t>
            </a:r>
          </a:p>
        </p:txBody>
      </p:sp>
      <p:pic>
        <p:nvPicPr>
          <p:cNvPr id="81" name="Picture 80">
            <a:extLst>
              <a:ext uri="{FF2B5EF4-FFF2-40B4-BE49-F238E27FC236}">
                <a16:creationId xmlns:a16="http://schemas.microsoft.com/office/drawing/2014/main" id="{0CCE562A-CF7A-4E5D-BB25-54F46EE74162}"/>
              </a:ext>
              <a:ext uri="{C183D7F6-B498-43B3-948B-1728B52AA6E4}">
                <adec:decorative xmlns:adec="http://schemas.microsoft.com/office/drawing/2017/decorative" val="1"/>
              </a:ext>
            </a:extLst>
          </p:cNvPr>
          <p:cNvPicPr/>
          <p:nvPr/>
        </p:nvPicPr>
        <p:blipFill>
          <a:blip r:embed="rId2" cstate="print">
            <a:extLst>
              <a:ext uri="{28A0092B-C50C-407E-A947-70E740481C1C}">
                <a14:useLocalDpi xmlns:a14="http://schemas.microsoft.com/office/drawing/2010/main" val="0"/>
              </a:ext>
            </a:extLst>
          </a:blip>
          <a:stretch>
            <a:fillRect/>
          </a:stretch>
        </p:blipFill>
        <p:spPr>
          <a:xfrm rot="3016070" flipH="1">
            <a:off x="3300641" y="3946175"/>
            <a:ext cx="586758" cy="642261"/>
          </a:xfrm>
          <a:prstGeom prst="rect">
            <a:avLst/>
          </a:prstGeom>
          <a:scene3d>
            <a:camera prst="orthographicFront">
              <a:rot lat="21594000" lon="13200000" rev="20400000"/>
            </a:camera>
            <a:lightRig rig="threePt" dir="t"/>
          </a:scene3d>
        </p:spPr>
      </p:pic>
      <p:pic>
        <p:nvPicPr>
          <p:cNvPr id="24" name="Picture 23">
            <a:extLst>
              <a:ext uri="{FF2B5EF4-FFF2-40B4-BE49-F238E27FC236}">
                <a16:creationId xmlns:a16="http://schemas.microsoft.com/office/drawing/2014/main" id="{BD652327-9812-49C2-C290-899FDBA8BC1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2000" contrast="40000"/>
                    </a14:imgEffect>
                  </a14:imgLayer>
                </a14:imgProps>
              </a:ext>
              <a:ext uri="{28A0092B-C50C-407E-A947-70E740481C1C}">
                <a14:useLocalDpi xmlns:a14="http://schemas.microsoft.com/office/drawing/2010/main" val="0"/>
              </a:ext>
            </a:extLst>
          </a:blip>
          <a:srcRect/>
          <a:stretch>
            <a:fillRect/>
          </a:stretch>
        </p:blipFill>
        <p:spPr bwMode="auto">
          <a:xfrm>
            <a:off x="4174124" y="1932193"/>
            <a:ext cx="7545803" cy="3498452"/>
          </a:xfrm>
          <a:prstGeom prst="rect">
            <a:avLst/>
          </a:prstGeom>
          <a:noFill/>
          <a:ln>
            <a:noFill/>
          </a:ln>
        </p:spPr>
      </p:pic>
    </p:spTree>
    <p:extLst>
      <p:ext uri="{BB962C8B-B14F-4D97-AF65-F5344CB8AC3E}">
        <p14:creationId xmlns:p14="http://schemas.microsoft.com/office/powerpoint/2010/main" val="138754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 calcmode="lin" valueType="num">
                                      <p:cBhvr>
                                        <p:cTn id="9" dur="1000" fill="hold"/>
                                        <p:tgtEl>
                                          <p:spTgt spid="81"/>
                                        </p:tgtEl>
                                        <p:attrNameLst>
                                          <p:attrName>style.rotation</p:attrName>
                                        </p:attrNameLst>
                                      </p:cBhvr>
                                      <p:tavLst>
                                        <p:tav tm="0">
                                          <p:val>
                                            <p:fltVal val="90"/>
                                          </p:val>
                                        </p:tav>
                                        <p:tav tm="100000">
                                          <p:val>
                                            <p:fltVal val="0"/>
                                          </p:val>
                                        </p:tav>
                                      </p:tavLst>
                                    </p:anim>
                                    <p:animEffect transition="in" filter="fade">
                                      <p:cBhvr>
                                        <p:cTn id="1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Sentiment Analysis</a:t>
            </a:r>
          </a:p>
        </p:txBody>
      </p:sp>
      <p:sp>
        <p:nvSpPr>
          <p:cNvPr id="21" name="Content Placeholder 17">
            <a:extLst>
              <a:ext uri="{FF2B5EF4-FFF2-40B4-BE49-F238E27FC236}">
                <a16:creationId xmlns:a16="http://schemas.microsoft.com/office/drawing/2014/main" id="{AA8AB865-E7EB-43C2-A53A-30934A80B1CA}"/>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Logistic Regression</a:t>
            </a:r>
            <a:endParaRPr lang="en-US" dirty="0">
              <a:latin typeface="Segoe UI Semibold" panose="020B0702040204020203" pitchFamily="34" charset="0"/>
              <a:cs typeface="Segoe UI Semibold" panose="020B0702040204020203" pitchFamily="34" charset="0"/>
            </a:endParaRPr>
          </a:p>
        </p:txBody>
      </p:sp>
      <p:grpSp>
        <p:nvGrpSpPr>
          <p:cNvPr id="22" name="Group 21" descr="Small circle with number 1 inside  indicating step 1">
            <a:extLst>
              <a:ext uri="{FF2B5EF4-FFF2-40B4-BE49-F238E27FC236}">
                <a16:creationId xmlns:a16="http://schemas.microsoft.com/office/drawing/2014/main" id="{FEE27BD2-CBBD-44FA-97CF-355EDD1DB432}"/>
              </a:ext>
            </a:extLst>
          </p:cNvPr>
          <p:cNvGrpSpPr/>
          <p:nvPr/>
        </p:nvGrpSpPr>
        <p:grpSpPr bwMode="blackWhite">
          <a:xfrm>
            <a:off x="558723" y="1917997"/>
            <a:ext cx="558179" cy="409838"/>
            <a:chOff x="6953426" y="711274"/>
            <a:chExt cx="558179" cy="409838"/>
          </a:xfrm>
        </p:grpSpPr>
        <p:sp>
          <p:nvSpPr>
            <p:cNvPr id="23" name="Oval 22" descr="Small circle">
              <a:extLst>
                <a:ext uri="{FF2B5EF4-FFF2-40B4-BE49-F238E27FC236}">
                  <a16:creationId xmlns:a16="http://schemas.microsoft.com/office/drawing/2014/main" id="{9CA26BCB-C6D9-4C75-8B5D-7E5CA1F55A9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1">
              <a:extLst>
                <a:ext uri="{FF2B5EF4-FFF2-40B4-BE49-F238E27FC236}">
                  <a16:creationId xmlns:a16="http://schemas.microsoft.com/office/drawing/2014/main" id="{D68540BC-771A-4672-A7BC-C61B75EF818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5" name="Content Placeholder 17">
            <a:extLst>
              <a:ext uri="{FF2B5EF4-FFF2-40B4-BE49-F238E27FC236}">
                <a16:creationId xmlns:a16="http://schemas.microsoft.com/office/drawing/2014/main" id="{741E4772-FB2F-4169-BB31-1C8DC3A45E66}"/>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2 inside  indicating step 2">
            <a:extLst>
              <a:ext uri="{FF2B5EF4-FFF2-40B4-BE49-F238E27FC236}">
                <a16:creationId xmlns:a16="http://schemas.microsoft.com/office/drawing/2014/main" id="{F7CA6FB4-8F6F-40C8-A966-DF6939222035}"/>
              </a:ext>
            </a:extLst>
          </p:cNvPr>
          <p:cNvGrpSpPr/>
          <p:nvPr/>
        </p:nvGrpSpPr>
        <p:grpSpPr bwMode="blackWhite">
          <a:xfrm>
            <a:off x="558725" y="2698068"/>
            <a:ext cx="558179" cy="409838"/>
            <a:chOff x="6953426" y="711274"/>
            <a:chExt cx="558179" cy="409838"/>
          </a:xfrm>
        </p:grpSpPr>
        <p:sp>
          <p:nvSpPr>
            <p:cNvPr id="27" name="Oval 26" descr="Small circle">
              <a:extLst>
                <a:ext uri="{FF2B5EF4-FFF2-40B4-BE49-F238E27FC236}">
                  <a16:creationId xmlns:a16="http://schemas.microsoft.com/office/drawing/2014/main" id="{85224344-0F4E-43F7-9129-C99B3CEBC03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2">
              <a:extLst>
                <a:ext uri="{FF2B5EF4-FFF2-40B4-BE49-F238E27FC236}">
                  <a16:creationId xmlns:a16="http://schemas.microsoft.com/office/drawing/2014/main" id="{634EE847-B757-4D7E-8678-81AF603AD0DB}"/>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9" name="Content Placeholder 17">
            <a:extLst>
              <a:ext uri="{FF2B5EF4-FFF2-40B4-BE49-F238E27FC236}">
                <a16:creationId xmlns:a16="http://schemas.microsoft.com/office/drawing/2014/main" id="{E8510D19-B717-4E0E-965D-B3B7F86FE72A}"/>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30" name="Group 29" descr="Small circle with number 3 inside  indicating step 3">
            <a:extLst>
              <a:ext uri="{FF2B5EF4-FFF2-40B4-BE49-F238E27FC236}">
                <a16:creationId xmlns:a16="http://schemas.microsoft.com/office/drawing/2014/main" id="{B240FD14-3E9B-4841-AE62-8819E67391EA}"/>
              </a:ext>
            </a:extLst>
          </p:cNvPr>
          <p:cNvGrpSpPr/>
          <p:nvPr/>
        </p:nvGrpSpPr>
        <p:grpSpPr bwMode="blackWhite">
          <a:xfrm>
            <a:off x="557319" y="3514151"/>
            <a:ext cx="558179" cy="409838"/>
            <a:chOff x="6953426" y="711274"/>
            <a:chExt cx="558179" cy="409838"/>
          </a:xfrm>
        </p:grpSpPr>
        <p:sp>
          <p:nvSpPr>
            <p:cNvPr id="31" name="Oval 30" descr="Small circle">
              <a:extLst>
                <a:ext uri="{FF2B5EF4-FFF2-40B4-BE49-F238E27FC236}">
                  <a16:creationId xmlns:a16="http://schemas.microsoft.com/office/drawing/2014/main" id="{F0C1745F-3F69-462C-A925-3B820EC3D89F}"/>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descr="Number 3">
              <a:extLst>
                <a:ext uri="{FF2B5EF4-FFF2-40B4-BE49-F238E27FC236}">
                  <a16:creationId xmlns:a16="http://schemas.microsoft.com/office/drawing/2014/main" id="{5275E943-1CFB-4A27-BA30-8B64F0AB57E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3" name="Content Placeholder 17">
            <a:extLst>
              <a:ext uri="{FF2B5EF4-FFF2-40B4-BE49-F238E27FC236}">
                <a16:creationId xmlns:a16="http://schemas.microsoft.com/office/drawing/2014/main" id="{3C747206-49EB-4080-A0E0-93A70D891903}"/>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29916" y="1834073"/>
            <a:ext cx="0" cy="4530992"/>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descr="Small circle with number 3 inside  indicating step 3">
            <a:extLst>
              <a:ext uri="{FF2B5EF4-FFF2-40B4-BE49-F238E27FC236}">
                <a16:creationId xmlns:a16="http://schemas.microsoft.com/office/drawing/2014/main" id="{DF71FA03-8887-4628-87CC-6AC7825298AF}"/>
              </a:ext>
            </a:extLst>
          </p:cNvPr>
          <p:cNvGrpSpPr/>
          <p:nvPr/>
        </p:nvGrpSpPr>
        <p:grpSpPr bwMode="blackWhite">
          <a:xfrm>
            <a:off x="557319" y="4370026"/>
            <a:ext cx="558179" cy="409838"/>
            <a:chOff x="6953426" y="711274"/>
            <a:chExt cx="558179" cy="409838"/>
          </a:xfrm>
        </p:grpSpPr>
        <p:sp>
          <p:nvSpPr>
            <p:cNvPr id="36" name="Oval 35" descr="Small circle">
              <a:extLst>
                <a:ext uri="{FF2B5EF4-FFF2-40B4-BE49-F238E27FC236}">
                  <a16:creationId xmlns:a16="http://schemas.microsoft.com/office/drawing/2014/main" id="{0CA07AAA-B6CB-411E-8A2F-5C7936CEBD8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descr="Number 3">
              <a:extLst>
                <a:ext uri="{FF2B5EF4-FFF2-40B4-BE49-F238E27FC236}">
                  <a16:creationId xmlns:a16="http://schemas.microsoft.com/office/drawing/2014/main" id="{149AB68A-9957-4444-94B2-348CF6AAC0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39" name="Content Placeholder 17">
            <a:extLst>
              <a:ext uri="{FF2B5EF4-FFF2-40B4-BE49-F238E27FC236}">
                <a16:creationId xmlns:a16="http://schemas.microsoft.com/office/drawing/2014/main" id="{DBD7C938-C47F-4DBC-96CF-4D4055BCB61A}"/>
              </a:ext>
            </a:extLst>
          </p:cNvPr>
          <p:cNvSpPr txBox="1">
            <a:spLocks/>
          </p:cNvSpPr>
          <p:nvPr/>
        </p:nvSpPr>
        <p:spPr>
          <a:xfrm>
            <a:off x="1076799" y="4386315"/>
            <a:ext cx="2784602" cy="6229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Extension of </a:t>
            </a:r>
            <a:r>
              <a:rPr lang="en-US" dirty="0">
                <a:solidFill>
                  <a:srgbClr val="D24726"/>
                </a:solidFill>
                <a:latin typeface="Segoe UI Semibold" panose="020B0702040204020203" pitchFamily="34" charset="0"/>
                <a:cs typeface="Segoe UI Semibold" panose="020B0702040204020203" pitchFamily="34" charset="0"/>
              </a:rPr>
              <a:t>ROC Graph </a:t>
            </a:r>
            <a:r>
              <a:rPr lang="en-US" dirty="0">
                <a:solidFill>
                  <a:prstClr val="black">
                    <a:lumMod val="75000"/>
                    <a:lumOff val="25000"/>
                  </a:prstClr>
                </a:solidFill>
                <a:latin typeface="Segoe UI" panose="020B0502040204020203" pitchFamily="34" charset="0"/>
                <a:cs typeface="Segoe UI" panose="020B0502040204020203" pitchFamily="34" charset="0"/>
              </a:rPr>
              <a:t>&amp; </a:t>
            </a:r>
            <a:r>
              <a:rPr lang="en-US" dirty="0">
                <a:solidFill>
                  <a:srgbClr val="D24726"/>
                </a:solidFill>
                <a:latin typeface="Segoe UI Semibold" panose="020B0702040204020203" pitchFamily="34" charset="0"/>
                <a:cs typeface="Segoe UI Semibold" panose="020B0702040204020203" pitchFamily="34" charset="0"/>
              </a:rPr>
              <a:t>Precision-Recall </a:t>
            </a:r>
            <a:r>
              <a:rPr lang="en-US" dirty="0">
                <a:solidFill>
                  <a:prstClr val="black">
                    <a:lumMod val="75000"/>
                    <a:lumOff val="25000"/>
                  </a:prstClr>
                </a:solidFill>
                <a:latin typeface="Segoe UI" panose="020B0502040204020203" pitchFamily="34" charset="0"/>
                <a:cs typeface="Segoe UI" panose="020B0502040204020203" pitchFamily="34" charset="0"/>
              </a:rPr>
              <a:t>curve to multi-class</a:t>
            </a:r>
          </a:p>
        </p:txBody>
      </p:sp>
      <p:grpSp>
        <p:nvGrpSpPr>
          <p:cNvPr id="40" name="Group 39" descr="Small circle with number 3 inside  indicating step 3">
            <a:extLst>
              <a:ext uri="{FF2B5EF4-FFF2-40B4-BE49-F238E27FC236}">
                <a16:creationId xmlns:a16="http://schemas.microsoft.com/office/drawing/2014/main" id="{9D141757-91E6-41ED-8BCF-C87EE553C862}"/>
              </a:ext>
            </a:extLst>
          </p:cNvPr>
          <p:cNvGrpSpPr/>
          <p:nvPr/>
        </p:nvGrpSpPr>
        <p:grpSpPr bwMode="blackWhite">
          <a:xfrm>
            <a:off x="557319" y="5230790"/>
            <a:ext cx="558179" cy="409838"/>
            <a:chOff x="6953426" y="711274"/>
            <a:chExt cx="558179" cy="409838"/>
          </a:xfrm>
        </p:grpSpPr>
        <p:sp>
          <p:nvSpPr>
            <p:cNvPr id="41" name="Oval 40" descr="Small circle">
              <a:extLst>
                <a:ext uri="{FF2B5EF4-FFF2-40B4-BE49-F238E27FC236}">
                  <a16:creationId xmlns:a16="http://schemas.microsoft.com/office/drawing/2014/main" id="{A4698989-4007-4D31-9753-6F33D87D04B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descr="Number 3">
              <a:extLst>
                <a:ext uri="{FF2B5EF4-FFF2-40B4-BE49-F238E27FC236}">
                  <a16:creationId xmlns:a16="http://schemas.microsoft.com/office/drawing/2014/main" id="{09114126-A6B5-48AD-81CA-6A77813A8CDA}"/>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43" name="Content Placeholder 17">
            <a:extLst>
              <a:ext uri="{FF2B5EF4-FFF2-40B4-BE49-F238E27FC236}">
                <a16:creationId xmlns:a16="http://schemas.microsoft.com/office/drawing/2014/main" id="{93CF7261-94EF-44D8-B6A2-F24AEEE3D9EF}"/>
              </a:ext>
            </a:extLst>
          </p:cNvPr>
          <p:cNvSpPr txBox="1">
            <a:spLocks/>
          </p:cNvSpPr>
          <p:nvPr/>
        </p:nvSpPr>
        <p:spPr>
          <a:xfrm>
            <a:off x="1076799" y="5247079"/>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Top </a:t>
            </a:r>
            <a:r>
              <a:rPr lang="en-US" dirty="0">
                <a:solidFill>
                  <a:srgbClr val="D24726"/>
                </a:solidFill>
                <a:latin typeface="Segoe UI Semibold" panose="020B0702040204020203" pitchFamily="34" charset="0"/>
                <a:cs typeface="Segoe UI Semibold" panose="020B0702040204020203" pitchFamily="34" charset="0"/>
              </a:rPr>
              <a:t>15 Influential words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8D361C0-0A17-4BA9-8D45-96C73FA9751B}"/>
              </a:ext>
            </a:extLst>
          </p:cNvPr>
          <p:cNvPicPr>
            <a:picLocks noChangeAspect="1"/>
          </p:cNvPicPr>
          <p:nvPr/>
        </p:nvPicPr>
        <p:blipFill>
          <a:blip r:embed="rId2"/>
          <a:srcRect/>
          <a:stretch/>
        </p:blipFill>
        <p:spPr>
          <a:xfrm>
            <a:off x="4170557" y="1934287"/>
            <a:ext cx="7549375" cy="3682125"/>
          </a:xfrm>
          <a:prstGeom prst="rect">
            <a:avLst/>
          </a:prstGeom>
        </p:spPr>
      </p:pic>
      <p:pic>
        <p:nvPicPr>
          <p:cNvPr id="44" name="Picture 43">
            <a:extLst>
              <a:ext uri="{FF2B5EF4-FFF2-40B4-BE49-F238E27FC236}">
                <a16:creationId xmlns:a16="http://schemas.microsoft.com/office/drawing/2014/main" id="{9FC09C0E-9B6A-4618-A6F3-A3323202E832}"/>
              </a:ext>
              <a:ext uri="{C183D7F6-B498-43B3-948B-1728B52AA6E4}">
                <adec:decorative xmlns:adec="http://schemas.microsoft.com/office/drawing/2017/decorative" val="1"/>
              </a:ext>
            </a:extLst>
          </p:cNvPr>
          <p:cNvPicPr/>
          <p:nvPr/>
        </p:nvPicPr>
        <p:blipFill>
          <a:blip r:embed="rId3" cstate="print">
            <a:extLst>
              <a:ext uri="{28A0092B-C50C-407E-A947-70E740481C1C}">
                <a14:useLocalDpi xmlns:a14="http://schemas.microsoft.com/office/drawing/2010/main" val="0"/>
              </a:ext>
            </a:extLst>
          </a:blip>
          <a:stretch>
            <a:fillRect/>
          </a:stretch>
        </p:blipFill>
        <p:spPr>
          <a:xfrm rot="2031080" flipH="1">
            <a:off x="3241141" y="5392419"/>
            <a:ext cx="586758" cy="642261"/>
          </a:xfrm>
          <a:prstGeom prst="rect">
            <a:avLst/>
          </a:prstGeom>
          <a:scene3d>
            <a:camera prst="orthographicFront">
              <a:rot lat="21594000" lon="20400000" rev="20400000"/>
            </a:camera>
            <a:lightRig rig="threePt" dir="t"/>
          </a:scene3d>
        </p:spPr>
      </p:pic>
    </p:spTree>
    <p:extLst>
      <p:ext uri="{BB962C8B-B14F-4D97-AF65-F5344CB8AC3E}">
        <p14:creationId xmlns:p14="http://schemas.microsoft.com/office/powerpoint/2010/main" val="24712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Limitations</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Finding </a:t>
            </a:r>
            <a:r>
              <a:rPr lang="en-US" dirty="0">
                <a:solidFill>
                  <a:srgbClr val="E91717"/>
                </a:solidFill>
                <a:latin typeface="Segoe UI Semibold" panose="020B0702040204020203" pitchFamily="34" charset="0"/>
                <a:cs typeface="Segoe UI Semibold" panose="020B0702040204020203" pitchFamily="34" charset="0"/>
              </a:rPr>
              <a:t>optimum number of clusters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is purely a visual job and depends on one who analyzing. It’s very challenging and is keen prone to </a:t>
            </a:r>
            <a:r>
              <a:rPr lang="en-US" dirty="0">
                <a:solidFill>
                  <a:srgbClr val="E91717"/>
                </a:solidFill>
                <a:latin typeface="Segoe UI Semibold" panose="020B0702040204020203" pitchFamily="34" charset="0"/>
                <a:cs typeface="Segoe UI Semibold" panose="020B0702040204020203" pitchFamily="34" charset="0"/>
              </a:rPr>
              <a:t>human error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340831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3448505"/>
            <a:ext cx="5110159" cy="13517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Our data contains very a smaller number of restaurants, as well as user reviews also contains a very </a:t>
            </a:r>
            <a:r>
              <a:rPr lang="en-US" dirty="0">
                <a:solidFill>
                  <a:srgbClr val="E91717"/>
                </a:solidFill>
                <a:latin typeface="Segoe UI Semibold" panose="020B0702040204020203" pitchFamily="34" charset="0"/>
                <a:cs typeface="Segoe UI Semibold" panose="020B0702040204020203" pitchFamily="34" charset="0"/>
              </a:rPr>
              <a:t>limited set of vocabulary</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These affects performing </a:t>
            </a:r>
            <a:r>
              <a:rPr lang="en-US" dirty="0">
                <a:solidFill>
                  <a:srgbClr val="E91717"/>
                </a:solidFill>
                <a:latin typeface="Segoe UI Semibold" panose="020B0702040204020203" pitchFamily="34" charset="0"/>
                <a:cs typeface="Segoe UI Semibold" panose="020B0702040204020203" pitchFamily="34" charset="0"/>
              </a:rPr>
              <a:t>topic modelling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and </a:t>
            </a:r>
            <a:r>
              <a:rPr lang="en-US" dirty="0">
                <a:solidFill>
                  <a:srgbClr val="E91717"/>
                </a:solidFill>
                <a:latin typeface="Segoe UI Semibold" panose="020B0702040204020203" pitchFamily="34" charset="0"/>
                <a:cs typeface="Segoe UI Semibold" panose="020B0702040204020203" pitchFamily="34" charset="0"/>
              </a:rPr>
              <a:t>sentiment analysis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too.</a:t>
            </a:r>
          </a:p>
        </p:txBody>
      </p:sp>
      <p:pic>
        <p:nvPicPr>
          <p:cNvPr id="20" name="Picture 19">
            <a:extLst>
              <a:ext uri="{FF2B5EF4-FFF2-40B4-BE49-F238E27FC236}">
                <a16:creationId xmlns:a16="http://schemas.microsoft.com/office/drawing/2014/main" id="{6AEFAD61-E120-43AD-B902-55BBA901197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bright="20000" contrast="-20000"/>
                    </a14:imgEffect>
                  </a14:imgLayer>
                </a14:imgProps>
              </a:ext>
            </a:extLst>
          </a:blip>
          <a:stretch>
            <a:fillRect/>
          </a:stretch>
        </p:blipFill>
        <p:spPr>
          <a:xfrm>
            <a:off x="7880535" y="1456050"/>
            <a:ext cx="3627309" cy="48859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444500"/>
          </a:effectLst>
        </p:spPr>
      </p:pic>
    </p:spTree>
    <p:extLst>
      <p:ext uri="{BB962C8B-B14F-4D97-AF65-F5344CB8AC3E}">
        <p14:creationId xmlns:p14="http://schemas.microsoft.com/office/powerpoint/2010/main" val="1424314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345FE-056A-4358-B7FF-89BA4BBF02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190571" y="1552576"/>
            <a:ext cx="4371063" cy="50291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Future Scope &amp; Improvements</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67298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713178"/>
            <a:ext cx="5858638" cy="82046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We’ve grouped cuisines by </a:t>
            </a:r>
            <a:r>
              <a:rPr lang="en-US" dirty="0">
                <a:solidFill>
                  <a:srgbClr val="E91717"/>
                </a:solidFill>
                <a:latin typeface="Segoe UI Semibold" panose="020B0702040204020203" pitchFamily="34" charset="0"/>
                <a:cs typeface="Segoe UI Semibold" panose="020B0702040204020203" pitchFamily="34" charset="0"/>
              </a:rPr>
              <a:t>demographical</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E91717"/>
                </a:solidFill>
                <a:latin typeface="Segoe UI Semibold" panose="020B0702040204020203" pitchFamily="34" charset="0"/>
                <a:cs typeface="Segoe UI Semibold" panose="020B0702040204020203" pitchFamily="34" charset="0"/>
              </a:rPr>
              <a:t>origin</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E91717"/>
                </a:solidFill>
                <a:latin typeface="Segoe UI Semibold" panose="020B0702040204020203" pitchFamily="34" charset="0"/>
                <a:cs typeface="Segoe UI Semibold" panose="020B0702040204020203" pitchFamily="34" charset="0"/>
              </a:rPr>
              <a:t>and</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E91717"/>
                </a:solidFill>
                <a:latin typeface="Segoe UI Semibold" panose="020B0702040204020203" pitchFamily="34" charset="0"/>
                <a:cs typeface="Segoe UI Semibold" panose="020B0702040204020203" pitchFamily="34" charset="0"/>
              </a:rPr>
              <a:t>availability</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We can try to group cuisine by </a:t>
            </a:r>
            <a:r>
              <a:rPr lang="en-US" dirty="0">
                <a:solidFill>
                  <a:srgbClr val="E91717"/>
                </a:solidFill>
                <a:latin typeface="Segoe UI Semibold" panose="020B0702040204020203" pitchFamily="34" charset="0"/>
                <a:cs typeface="Segoe UI Semibold" panose="020B0702040204020203" pitchFamily="34" charset="0"/>
              </a:rPr>
              <a:t>dish serve type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or </a:t>
            </a:r>
            <a:r>
              <a:rPr lang="en-US" dirty="0">
                <a:solidFill>
                  <a:srgbClr val="E91717"/>
                </a:solidFill>
                <a:latin typeface="Segoe UI Semibold" panose="020B0702040204020203" pitchFamily="34" charset="0"/>
                <a:cs typeface="Segoe UI Semibold" panose="020B0702040204020203" pitchFamily="34" charset="0"/>
              </a:rPr>
              <a:t>food type category</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This manipulates the clusters most</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311713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3157330"/>
            <a:ext cx="5551096" cy="13517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 can try some other vectorization method like </a:t>
            </a:r>
            <a:r>
              <a:rPr lang="en-US" dirty="0">
                <a:solidFill>
                  <a:srgbClr val="E91717"/>
                </a:solidFill>
                <a:latin typeface="Segoe UI Semibold" panose="020B0702040204020203" pitchFamily="34" charset="0"/>
                <a:cs typeface="Segoe UI Semibold" panose="020B0702040204020203" pitchFamily="34" charset="0"/>
              </a:rPr>
              <a:t>Inverse Document Term Frequency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etc. Some advanced complex </a:t>
            </a:r>
            <a:r>
              <a:rPr lang="en-US" dirty="0">
                <a:solidFill>
                  <a:srgbClr val="E91717"/>
                </a:solidFill>
                <a:latin typeface="Segoe UI Semibold" panose="020B0702040204020203" pitchFamily="34" charset="0"/>
                <a:cs typeface="Segoe UI Semibold" panose="020B0702040204020203" pitchFamily="34" charset="0"/>
              </a:rPr>
              <a:t>word embedding techniques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can also be applied like Glove, doc2vec but those work greatly on larger document corpus, we don’t think with such limited data we’ve those complex methods could perform any better</a:t>
            </a:r>
          </a:p>
        </p:txBody>
      </p:sp>
    </p:spTree>
    <p:extLst>
      <p:ext uri="{BB962C8B-B14F-4D97-AF65-F5344CB8AC3E}">
        <p14:creationId xmlns:p14="http://schemas.microsoft.com/office/powerpoint/2010/main" val="662663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345FE-056A-4358-B7FF-89BA4BBF02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10000" contrast="40000"/>
                    </a14:imgEffect>
                  </a14:imgLayer>
                </a14:imgProps>
              </a:ext>
            </a:extLst>
          </a:blip>
          <a:srcRect/>
          <a:stretch/>
        </p:blipFill>
        <p:spPr bwMode="auto">
          <a:xfrm>
            <a:off x="7194740" y="2124544"/>
            <a:ext cx="3852690" cy="3159206"/>
          </a:xfrm>
          <a:prstGeom prst="rect">
            <a:avLst/>
          </a:prstGeom>
          <a:noFill/>
          <a:effectLst>
            <a:reflection blurRad="330200" stA="48000" endPos="33000" dir="5400000" sy="-100000" algn="bl" rotWithShape="0"/>
            <a:softEdge rad="1524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Conclusion</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67298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713178"/>
            <a:ext cx="5858638" cy="82046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Best </a:t>
            </a:r>
            <a:r>
              <a:rPr lang="en-US" dirty="0">
                <a:solidFill>
                  <a:srgbClr val="E91717"/>
                </a:solidFill>
                <a:latin typeface="Segoe UI Semibold" panose="020B0702040204020203" pitchFamily="34" charset="0"/>
                <a:cs typeface="Segoe UI Semibold" panose="020B0702040204020203" pitchFamily="34" charset="0"/>
              </a:rPr>
              <a:t>optimum</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number of </a:t>
            </a:r>
            <a:r>
              <a:rPr lang="en-US" dirty="0">
                <a:solidFill>
                  <a:srgbClr val="E91717"/>
                </a:solidFill>
                <a:latin typeface="Segoe UI Semibold" panose="020B0702040204020203" pitchFamily="34" charset="0"/>
                <a:cs typeface="Segoe UI Semibold" panose="020B0702040204020203" pitchFamily="34" charset="0"/>
              </a:rPr>
              <a:t>clusters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we obtained is</a:t>
            </a:r>
            <a:r>
              <a:rPr lang="en-US" dirty="0">
                <a:solidFill>
                  <a:srgbClr val="E91717"/>
                </a:solidFill>
                <a:latin typeface="Segoe UI Semibold" panose="020B0702040204020203" pitchFamily="34" charset="0"/>
                <a:cs typeface="Segoe UI Semibold" panose="020B0702040204020203" pitchFamily="34" charset="0"/>
              </a:rPr>
              <a:t> 4</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t>
            </a:r>
            <a:endParaRPr lang="en-US" dirty="0">
              <a:solidFill>
                <a:srgbClr val="FF0000"/>
              </a:solidFill>
              <a:latin typeface="Segoe UI Semibold" panose="020B0702040204020203" pitchFamily="34" charset="0"/>
              <a:cs typeface="Segoe UI Semibold" panose="020B0702040204020203" pitchFamily="34" charset="0"/>
            </a:endParaRP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257029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2610488"/>
            <a:ext cx="5551096" cy="56601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We’ve achieved </a:t>
            </a:r>
            <a:r>
              <a:rPr lang="en-US" dirty="0">
                <a:solidFill>
                  <a:srgbClr val="E91717"/>
                </a:solidFill>
                <a:latin typeface="Segoe UI Semibold" panose="020B0702040204020203" pitchFamily="34" charset="0"/>
                <a:cs typeface="Segoe UI Semibold" panose="020B0702040204020203" pitchFamily="34" charset="0"/>
              </a:rPr>
              <a:t>3</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distinct topics as best component no for </a:t>
            </a:r>
            <a:r>
              <a:rPr lang="en-US" dirty="0">
                <a:solidFill>
                  <a:srgbClr val="E91717"/>
                </a:solidFill>
                <a:latin typeface="Segoe UI Semibold" panose="020B0702040204020203" pitchFamily="34" charset="0"/>
                <a:cs typeface="Segoe UI Semibold" panose="020B0702040204020203" pitchFamily="34" charset="0"/>
              </a:rPr>
              <a:t>Topic Modelling</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349922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3539421"/>
            <a:ext cx="5989187" cy="112658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For Sentiment Analysis</a:t>
            </a:r>
            <a:r>
              <a:rPr lang="en-US" dirty="0">
                <a:solidFill>
                  <a:srgbClr val="E91717"/>
                </a:solidFill>
                <a:latin typeface="Segoe UI Semibold" panose="020B0702040204020203" pitchFamily="34" charset="0"/>
                <a:cs typeface="Segoe UI Semibold" panose="020B0702040204020203" pitchFamily="34" charset="0"/>
              </a:rPr>
              <a:t>, Logistic Regression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is the highest accurate model so far. </a:t>
            </a:r>
            <a:r>
              <a:rPr lang="en-US" dirty="0">
                <a:solidFill>
                  <a:srgbClr val="E91717"/>
                </a:solidFill>
                <a:latin typeface="Segoe UI Semibold" panose="020B0702040204020203" pitchFamily="34" charset="0"/>
                <a:cs typeface="Segoe UI Semibold" panose="020B0702040204020203" pitchFamily="34" charset="0"/>
              </a:rPr>
              <a:t>Avg Weighted F1 score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is </a:t>
            </a:r>
            <a:r>
              <a:rPr lang="en-US" dirty="0">
                <a:solidFill>
                  <a:srgbClr val="E91717"/>
                </a:solidFill>
                <a:latin typeface="Segoe UI Semibold" panose="020B0702040204020203" pitchFamily="34" charset="0"/>
                <a:cs typeface="Segoe UI Semibold" panose="020B0702040204020203" pitchFamily="34" charset="0"/>
              </a:rPr>
              <a:t>0.85</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and the </a:t>
            </a:r>
            <a:r>
              <a:rPr lang="en-US" dirty="0">
                <a:solidFill>
                  <a:srgbClr val="E91717"/>
                </a:solidFill>
                <a:latin typeface="Segoe UI Semibold" panose="020B0702040204020203" pitchFamily="34" charset="0"/>
                <a:cs typeface="Segoe UI Semibold" panose="020B0702040204020203" pitchFamily="34" charset="0"/>
              </a:rPr>
              <a:t>Area under ROC curve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is </a:t>
            </a:r>
            <a:r>
              <a:rPr lang="en-US" dirty="0">
                <a:solidFill>
                  <a:srgbClr val="E91717"/>
                </a:solidFill>
                <a:latin typeface="Segoe UI Semibold" panose="020B0702040204020203" pitchFamily="34" charset="0"/>
                <a:cs typeface="Segoe UI Semibold" panose="020B0702040204020203" pitchFamily="34" charset="0"/>
              </a:rPr>
              <a:t>0.91</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which is satisfactory.</a:t>
            </a:r>
          </a:p>
        </p:txBody>
      </p:sp>
      <p:sp>
        <p:nvSpPr>
          <p:cNvPr id="12" name="Step 3" descr="Step 3">
            <a:extLst>
              <a:ext uri="{FF2B5EF4-FFF2-40B4-BE49-F238E27FC236}">
                <a16:creationId xmlns:a16="http://schemas.microsoft.com/office/drawing/2014/main" id="{52764B55-EEF3-4FCB-BAED-FC6954CC415D}"/>
              </a:ext>
            </a:extLst>
          </p:cNvPr>
          <p:cNvSpPr/>
          <p:nvPr/>
        </p:nvSpPr>
        <p:spPr bwMode="blackWhite">
          <a:xfrm>
            <a:off x="630366" y="4534070"/>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3"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17A399D0-EF24-4C07-9E82-4113DD9CE977}"/>
              </a:ext>
            </a:extLst>
          </p:cNvPr>
          <p:cNvSpPr txBox="1">
            <a:spLocks/>
          </p:cNvSpPr>
          <p:nvPr/>
        </p:nvSpPr>
        <p:spPr>
          <a:xfrm>
            <a:off x="1066037" y="4574263"/>
            <a:ext cx="5858638" cy="82125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Interesting fact, </a:t>
            </a:r>
            <a:r>
              <a:rPr lang="en-US" dirty="0">
                <a:solidFill>
                  <a:srgbClr val="E91717"/>
                </a:solidFill>
                <a:latin typeface="Segoe UI Semibold" panose="020B0702040204020203" pitchFamily="34" charset="0"/>
                <a:cs typeface="Segoe UI Semibold" panose="020B0702040204020203" pitchFamily="34" charset="0"/>
              </a:rPr>
              <a:t>longer reviews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have more chance of having a </a:t>
            </a:r>
            <a:r>
              <a:rPr lang="en-US" dirty="0">
                <a:solidFill>
                  <a:srgbClr val="E91717"/>
                </a:solidFill>
                <a:latin typeface="Segoe UI Semibold" panose="020B0702040204020203" pitchFamily="34" charset="0"/>
                <a:cs typeface="Segoe UI Semibold" panose="020B0702040204020203" pitchFamily="34" charset="0"/>
              </a:rPr>
              <a:t>higher rating</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109500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Thank You</a:t>
            </a:r>
          </a:p>
        </p:txBody>
      </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2910821"/>
            <a:ext cx="4248508" cy="2609436"/>
            <a:chOff x="3832853" y="3420317"/>
            <a:chExt cx="4248508" cy="2609436"/>
          </a:xfrm>
        </p:grpSpPr>
        <p:pic>
          <p:nvPicPr>
            <p:cNvPr id="8" name="Picture 7" descr="Arrow pointing right with a hyperlink to the PowerPoint team blog. Select the image to visit the PowerPoint team blog ">
              <a:hlinkClick r:id="rId4" tooltip="Select here to visit the PowerPoint team blog." highlightClick="1">
                <a:snd r:embed="rId3" name="whoosh.wav"/>
              </a:hlinkClick>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6" tooltip="Select here to go to free PowerPoint training." highlightClick="1">
                <a:snd r:embed="rId3" name="whoosh.wav"/>
              </a:hlinkClick>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260943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rPr>
                <a:t>Link to GitHub Project Repo</a:t>
              </a: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rPr>
                <a:t>Link to Drive Project Folder</a:t>
              </a:r>
            </a:p>
            <a:p>
              <a:pPr>
                <a:lnSpc>
                  <a:spcPct val="200000"/>
                </a:lnSpc>
                <a:spcBef>
                  <a:spcPts val="2400"/>
                </a:spcBef>
                <a:spcAft>
                  <a:spcPts val="0"/>
                </a:spcAft>
              </a:pPr>
              <a:r>
                <a:rPr lang="en-US" sz="2000" dirty="0">
                  <a:latin typeface="Segoe UI Light" panose="020B0502040204020203" pitchFamily="34" charset="0"/>
                  <a:cs typeface="Segoe UI Light" panose="020B0502040204020203" pitchFamily="34" charset="0"/>
                </a:rPr>
                <a:t>Link to Colab Notebook</a:t>
              </a:r>
            </a:p>
          </p:txBody>
        </p:sp>
      </p:grpSp>
      <p:pic>
        <p:nvPicPr>
          <p:cNvPr id="27" name="Google Shape;236;p19">
            <a:extLst>
              <a:ext uri="{FF2B5EF4-FFF2-40B4-BE49-F238E27FC236}">
                <a16:creationId xmlns:a16="http://schemas.microsoft.com/office/drawing/2014/main" id="{337ACBD7-F8E0-4FA1-8F7E-B4EFF28C845F}"/>
              </a:ext>
            </a:extLst>
          </p:cNvPr>
          <p:cNvPicPr preferRelativeResize="0"/>
          <p:nvPr/>
        </p:nvPicPr>
        <p:blipFill rotWithShape="1">
          <a:blip r:embed="rId7">
            <a:alphaModFix/>
          </a:blip>
          <a:srcRect/>
          <a:stretch/>
        </p:blipFill>
        <p:spPr>
          <a:xfrm>
            <a:off x="7529553" y="5520257"/>
            <a:ext cx="4217439" cy="896749"/>
          </a:xfrm>
          <a:prstGeom prst="rect">
            <a:avLst/>
          </a:prstGeom>
          <a:noFill/>
          <a:ln>
            <a:noFill/>
          </a:ln>
        </p:spPr>
      </p:pic>
      <p:sp>
        <p:nvSpPr>
          <p:cNvPr id="28"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CA12BE89-0239-43C4-A53A-15EBC6827CE9}"/>
              </a:ext>
            </a:extLst>
          </p:cNvPr>
          <p:cNvSpPr txBox="1">
            <a:spLocks/>
          </p:cNvSpPr>
          <p:nvPr/>
        </p:nvSpPr>
        <p:spPr>
          <a:xfrm>
            <a:off x="8326755" y="5139999"/>
            <a:ext cx="3420237" cy="4098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000"/>
              </a:spcAft>
              <a:buNone/>
            </a:pPr>
            <a:r>
              <a:rPr lang="en-IN" dirty="0">
                <a:solidFill>
                  <a:prstClr val="black">
                    <a:lumMod val="75000"/>
                    <a:lumOff val="25000"/>
                  </a:prstClr>
                </a:solidFill>
                <a:latin typeface="+mj-lt"/>
                <a:cs typeface="Segoe UI Semibold" panose="020B0702040204020203" pitchFamily="34" charset="0"/>
              </a:rPr>
              <a:t>A</a:t>
            </a:r>
            <a:r>
              <a:rPr lang="en-US" dirty="0">
                <a:solidFill>
                  <a:prstClr val="black">
                    <a:lumMod val="75000"/>
                    <a:lumOff val="25000"/>
                  </a:prstClr>
                </a:solidFill>
                <a:latin typeface="+mj-lt"/>
                <a:cs typeface="Segoe UI Semibold" panose="020B0702040204020203" pitchFamily="34" charset="0"/>
              </a:rPr>
              <a:t>s part of Supervised ML Classification Project by</a:t>
            </a:r>
          </a:p>
        </p:txBody>
      </p:sp>
      <p:pic>
        <p:nvPicPr>
          <p:cNvPr id="30" name="Picture 29" descr="Arrow pointing right with a hyperlink to free PowerPoint training. Select the image to access free PowerPoint training">
            <a:hlinkClick r:id="rId8" tooltip="Select here to go to free PowerPoint training." highlightClick="1">
              <a:snd r:embed="rId3" name="whoosh.wav"/>
            </a:hlinkClick>
            <a:extLst>
              <a:ext uri="{FF2B5EF4-FFF2-40B4-BE49-F238E27FC236}">
                <a16:creationId xmlns:a16="http://schemas.microsoft.com/office/drawing/2014/main" id="{5FA45ABD-29D5-460A-A7AB-085D24F0EA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7776" y="4467453"/>
            <a:ext cx="661940" cy="661940"/>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srcRect/>
          <a:stretch/>
        </p:blipFill>
        <p:spPr>
          <a:xfrm>
            <a:off x="431918" y="1890034"/>
            <a:ext cx="11328164" cy="4519338"/>
          </a:xfrm>
          <a:prstGeom prst="rect">
            <a:avLst/>
          </a:prstGeom>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Top 10 Most and Least Rated Restaurants</a:t>
            </a:r>
          </a:p>
        </p:txBody>
      </p:sp>
    </p:spTree>
    <p:extLst>
      <p:ext uri="{BB962C8B-B14F-4D97-AF65-F5344CB8AC3E}">
        <p14:creationId xmlns:p14="http://schemas.microsoft.com/office/powerpoint/2010/main" val="366138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IN" dirty="0"/>
              <a:t>Exploratory Data Analysis</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733801" y="1360650"/>
            <a:ext cx="3250390" cy="4669896"/>
          </a:xfrm>
        </p:spPr>
        <p:txBody>
          <a:bodyPr/>
          <a:lstStyle/>
          <a:p>
            <a:pPr lvl="0"/>
            <a:r>
              <a:rPr lang="en-US" dirty="0">
                <a:solidFill>
                  <a:srgbClr val="FF0000"/>
                </a:solidFill>
                <a:latin typeface="Segoe UI Semibold" panose="020B0702040204020203" pitchFamily="34" charset="0"/>
                <a:cs typeface="Segoe UI Semibold" panose="020B0702040204020203" pitchFamily="34" charset="0"/>
              </a:rPr>
              <a:t>38%</a:t>
            </a:r>
            <a:r>
              <a:rPr lang="en-US" dirty="0">
                <a:latin typeface="Segoe UI Semibold" panose="020B0702040204020203" pitchFamily="34" charset="0"/>
                <a:cs typeface="Segoe UI Semibold" panose="020B0702040204020203" pitchFamily="34" charset="0"/>
              </a:rPr>
              <a:t> reviews are 5 rated,</a:t>
            </a:r>
            <a:r>
              <a:rPr lang="en-US" dirty="0">
                <a:solidFill>
                  <a:srgbClr val="FF0000"/>
                </a:solidFill>
                <a:latin typeface="Segoe UI Semibold" panose="020B0702040204020203" pitchFamily="34" charset="0"/>
                <a:cs typeface="Segoe UI Semibold" panose="020B0702040204020203" pitchFamily="34" charset="0"/>
              </a:rPr>
              <a:t>23%</a:t>
            </a:r>
            <a:r>
              <a:rPr lang="en-US" dirty="0">
                <a:latin typeface="Segoe UI Semibold" panose="020B0702040204020203" pitchFamily="34" charset="0"/>
                <a:cs typeface="Segoe UI Semibold" panose="020B0702040204020203" pitchFamily="34" charset="0"/>
              </a:rPr>
              <a:t> are 4 rated stating that people do rate good food high. </a:t>
            </a:r>
            <a:r>
              <a:rPr lang="en-US" dirty="0">
                <a:solidFill>
                  <a:srgbClr val="FF0000"/>
                </a:solidFill>
                <a:latin typeface="Segoe UI Semibold" panose="020B0702040204020203" pitchFamily="34" charset="0"/>
                <a:cs typeface="Segoe UI Semibold" panose="020B0702040204020203" pitchFamily="34" charset="0"/>
              </a:rPr>
              <a:t>17%</a:t>
            </a:r>
            <a:r>
              <a:rPr lang="en-US" dirty="0">
                <a:latin typeface="Segoe UI Semibold" panose="020B0702040204020203" pitchFamily="34" charset="0"/>
                <a:cs typeface="Segoe UI Semibold" panose="020B0702040204020203" pitchFamily="34" charset="0"/>
              </a:rPr>
              <a:t> ratings are 1 star. Also people tends to rate in a full definite manner, they choose 4 or 5 over 4.5</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rcRect/>
          <a:stretch/>
        </p:blipFill>
        <p:spPr>
          <a:xfrm>
            <a:off x="4088660" y="1890034"/>
            <a:ext cx="7649770" cy="3919095"/>
          </a:xfrm>
          <a:prstGeom prst="rect">
            <a:avLst/>
          </a:prstGeom>
          <a:ln>
            <a:noFill/>
          </a:ln>
          <a:effectLst/>
        </p:spPr>
      </p:pic>
      <p:sp>
        <p:nvSpPr>
          <p:cNvPr id="5" name="Step 2" descr="Step 2:">
            <a:extLst>
              <a:ext uri="{FF2B5EF4-FFF2-40B4-BE49-F238E27FC236}">
                <a16:creationId xmlns:a16="http://schemas.microsoft.com/office/drawing/2014/main" id="{03A88299-237B-7FF6-9B7B-04A1D8D5E9B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7" name="Text Placeholder 6" descr="3D Models">
            <a:extLst>
              <a:ext uri="{FF2B5EF4-FFF2-40B4-BE49-F238E27FC236}">
                <a16:creationId xmlns:a16="http://schemas.microsoft.com/office/drawing/2014/main" id="{82FE0D03-B538-ADA9-993C-1623D3794422}"/>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Count Distribution of Ratings</a:t>
            </a:r>
          </a:p>
        </p:txBody>
      </p:sp>
    </p:spTree>
    <p:extLst>
      <p:ext uri="{BB962C8B-B14F-4D97-AF65-F5344CB8AC3E}">
        <p14:creationId xmlns:p14="http://schemas.microsoft.com/office/powerpoint/2010/main" val="225163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IN" dirty="0"/>
              <a:t>Exploratory Data Analysis</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733801" y="1360650"/>
            <a:ext cx="3250390" cy="4669896"/>
          </a:xfrm>
        </p:spPr>
        <p:txBody>
          <a:bodyPr/>
          <a:lstStyle/>
          <a:p>
            <a:pPr lvl="0"/>
            <a:r>
              <a:rPr lang="en-US" dirty="0">
                <a:latin typeface="Segoe UI Semibold" panose="020B0702040204020203" pitchFamily="34" charset="0"/>
                <a:cs typeface="Segoe UI Semibold" panose="020B0702040204020203" pitchFamily="34" charset="0"/>
              </a:rPr>
              <a:t>Though a clear linear relationship can not be observed, but normally we can see some dense grouped low budget restaurants with low avg ratings.</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rcRect/>
          <a:stretch/>
        </p:blipFill>
        <p:spPr>
          <a:xfrm>
            <a:off x="5915066" y="1468226"/>
            <a:ext cx="4770863" cy="4677924"/>
          </a:xfrm>
          <a:prstGeom prst="rect">
            <a:avLst/>
          </a:prstGeom>
          <a:ln>
            <a:noFill/>
          </a:ln>
          <a:effectLst/>
        </p:spPr>
      </p:pic>
      <p:sp>
        <p:nvSpPr>
          <p:cNvPr id="5" name="Step 2" descr="Step 2:">
            <a:extLst>
              <a:ext uri="{FF2B5EF4-FFF2-40B4-BE49-F238E27FC236}">
                <a16:creationId xmlns:a16="http://schemas.microsoft.com/office/drawing/2014/main" id="{03A88299-237B-7FF6-9B7B-04A1D8D5E9B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7" name="Text Placeholder 6" descr="3D Models">
            <a:extLst>
              <a:ext uri="{FF2B5EF4-FFF2-40B4-BE49-F238E27FC236}">
                <a16:creationId xmlns:a16="http://schemas.microsoft.com/office/drawing/2014/main" id="{82FE0D03-B538-ADA9-993C-1623D3794422}"/>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Avg Ratings vs Cost</a:t>
            </a:r>
          </a:p>
        </p:txBody>
      </p:sp>
    </p:spTree>
    <p:extLst>
      <p:ext uri="{BB962C8B-B14F-4D97-AF65-F5344CB8AC3E}">
        <p14:creationId xmlns:p14="http://schemas.microsoft.com/office/powerpoint/2010/main" val="217301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srcRect/>
          <a:stretch/>
        </p:blipFill>
        <p:spPr>
          <a:xfrm>
            <a:off x="431918" y="1896943"/>
            <a:ext cx="11328164" cy="4505519"/>
          </a:xfrm>
          <a:prstGeom prst="rect">
            <a:avLst/>
          </a:prstGeom>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Most Available Cuisines Option</a:t>
            </a:r>
          </a:p>
        </p:txBody>
      </p:sp>
    </p:spTree>
    <p:extLst>
      <p:ext uri="{BB962C8B-B14F-4D97-AF65-F5344CB8AC3E}">
        <p14:creationId xmlns:p14="http://schemas.microsoft.com/office/powerpoint/2010/main" val="190624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rotWithShape="1">
          <a:blip r:embed="rId2"/>
          <a:srcRect t="5386" b="-5386"/>
          <a:stretch/>
        </p:blipFill>
        <p:spPr>
          <a:xfrm>
            <a:off x="539782" y="1658472"/>
            <a:ext cx="11033654" cy="5121908"/>
          </a:xfrm>
          <a:prstGeom prst="rect">
            <a:avLst/>
          </a:prstGeom>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6</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Reviewers with Most reviews and Avg Ratings</a:t>
            </a:r>
          </a:p>
        </p:txBody>
      </p:sp>
    </p:spTree>
    <p:extLst>
      <p:ext uri="{BB962C8B-B14F-4D97-AF65-F5344CB8AC3E}">
        <p14:creationId xmlns:p14="http://schemas.microsoft.com/office/powerpoint/2010/main" val="2262661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win32_fixed.potx" id="{2BE36628-40A7-4124-9B03-283680FDB08B}" vid="{1F788C18-5B90-4886-BC26-C8416480C9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A41BCC-C5D4-4B7A-95F4-E1F59C4431E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{4239367D-14AA-4A87-873B-3985CE5FBC7D}tf16411177_win32</Template>
  <TotalTime>1892</TotalTime>
  <Words>2221</Words>
  <Application>Microsoft Office PowerPoint</Application>
  <PresentationFormat>Widescreen</PresentationFormat>
  <Paragraphs>239</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Segoe UI</vt:lpstr>
      <vt:lpstr>Segoe UI Light</vt:lpstr>
      <vt:lpstr>Segoe UI Semibold</vt:lpstr>
      <vt:lpstr>Get Started with 3D</vt:lpstr>
      <vt:lpstr>Zomato Restaurant Clustering &amp; Sentiment Analysis</vt:lpstr>
      <vt:lpstr>Introduction</vt:lpstr>
      <vt:lpstr>Problem Statement &amp; Approach</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Restaurant Clustering (KMeans)</vt:lpstr>
      <vt:lpstr>Restaurant Clustering (KMeans)</vt:lpstr>
      <vt:lpstr>Restaurant Clustering (KMeans)</vt:lpstr>
      <vt:lpstr>Restaurant Clustering (KMeans)</vt:lpstr>
      <vt:lpstr>Restaurant Clustering (KMeans)</vt:lpstr>
      <vt:lpstr>Restaurant Clustering (KMeans)</vt:lpstr>
      <vt:lpstr>Restaurant Clustering (KMeans)</vt:lpstr>
      <vt:lpstr>Restaurant Clustering (KMeans)</vt:lpstr>
      <vt:lpstr>PowerPoint Presentation</vt:lpstr>
      <vt:lpstr>Restaurant Clustering (Agglomerative Clustering)</vt:lpstr>
      <vt:lpstr>Restaurant Clustering (Agglomerative Clustering)</vt:lpstr>
      <vt:lpstr>Restaurant Clustering (Agglomerative Clustering)</vt:lpstr>
      <vt:lpstr>Restaurant Clustering (Agglomerative Clustering)</vt:lpstr>
      <vt:lpstr>Restaurant Clustering (Agglomerative Clustering)</vt:lpstr>
      <vt:lpstr>Restaurant Clustering (DBScan)</vt:lpstr>
      <vt:lpstr>Restaurant Clustering (DBScan)</vt:lpstr>
      <vt:lpstr>Restaurant Clustering (DBScan)</vt:lpstr>
      <vt:lpstr>Restaurant Clustering (DBScan)</vt:lpstr>
      <vt:lpstr>Restaurant Clustering (DBScan)</vt:lpstr>
      <vt:lpstr>Data Preparation (way to Topic Modelling &amp; Sentiment Analysis)</vt:lpstr>
      <vt:lpstr>Data Preparation (way to Topic Modelling &amp; Sentiment Analysis)</vt:lpstr>
      <vt:lpstr>Topic Modelling</vt:lpstr>
      <vt:lpstr>Topic Modelling</vt:lpstr>
      <vt:lpstr>Topic Modelling</vt:lpstr>
      <vt:lpstr>Topic Modelling</vt:lpstr>
      <vt:lpstr>Sentiment Analysis</vt:lpstr>
      <vt:lpstr>Sentiment Analysis</vt:lpstr>
      <vt:lpstr>Sentiment Analysis</vt:lpstr>
      <vt:lpstr>Sentiment Analysis</vt:lpstr>
      <vt:lpstr>Sentiment Analysis</vt:lpstr>
      <vt:lpstr>Sentiment Analysis</vt:lpstr>
      <vt:lpstr>Sentiment Analysis</vt:lpstr>
      <vt:lpstr>Sentiment Analysis</vt:lpstr>
      <vt:lpstr>Limitations</vt:lpstr>
      <vt:lpstr>Future Scope &amp; Improvements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Tweets Sentiment Analysis</dc:title>
  <dc:creator>Debanjan Ganguly</dc:creator>
  <cp:lastModifiedBy>Debanjan Ganguly</cp:lastModifiedBy>
  <cp:revision>65</cp:revision>
  <dcterms:created xsi:type="dcterms:W3CDTF">2022-04-09T03:51:34Z</dcterms:created>
  <dcterms:modified xsi:type="dcterms:W3CDTF">2022-05-13T05:21:56Z</dcterms:modified>
</cp:coreProperties>
</file>